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3"/>
  </p:notesMasterIdLst>
  <p:sldIdLst>
    <p:sldId id="256" r:id="rId2"/>
    <p:sldId id="448" r:id="rId3"/>
    <p:sldId id="459" r:id="rId4"/>
    <p:sldId id="264" r:id="rId5"/>
    <p:sldId id="263" r:id="rId6"/>
    <p:sldId id="357" r:id="rId7"/>
    <p:sldId id="464" r:id="rId8"/>
    <p:sldId id="261" r:id="rId9"/>
    <p:sldId id="340" r:id="rId10"/>
    <p:sldId id="275" r:id="rId11"/>
    <p:sldId id="449" r:id="rId12"/>
    <p:sldId id="277" r:id="rId13"/>
    <p:sldId id="321" r:id="rId14"/>
    <p:sldId id="478" r:id="rId15"/>
    <p:sldId id="476" r:id="rId16"/>
    <p:sldId id="475" r:id="rId17"/>
    <p:sldId id="282" r:id="rId18"/>
    <p:sldId id="477" r:id="rId19"/>
    <p:sldId id="562" r:id="rId20"/>
    <p:sldId id="502" r:id="rId21"/>
    <p:sldId id="479" r:id="rId22"/>
    <p:sldId id="480" r:id="rId23"/>
    <p:sldId id="496" r:id="rId24"/>
    <p:sldId id="495" r:id="rId25"/>
    <p:sldId id="446" r:id="rId26"/>
    <p:sldId id="354" r:id="rId27"/>
    <p:sldId id="355" r:id="rId28"/>
    <p:sldId id="439" r:id="rId29"/>
    <p:sldId id="437" r:id="rId30"/>
    <p:sldId id="434" r:id="rId31"/>
    <p:sldId id="447" r:id="rId32"/>
    <p:sldId id="432" r:id="rId33"/>
    <p:sldId id="433" r:id="rId34"/>
    <p:sldId id="445" r:id="rId35"/>
    <p:sldId id="498" r:id="rId36"/>
    <p:sldId id="497" r:id="rId37"/>
    <p:sldId id="431" r:id="rId38"/>
    <p:sldId id="499" r:id="rId39"/>
    <p:sldId id="500" r:id="rId40"/>
    <p:sldId id="501" r:id="rId41"/>
    <p:sldId id="503" r:id="rId42"/>
    <p:sldId id="504" r:id="rId43"/>
    <p:sldId id="505" r:id="rId44"/>
    <p:sldId id="510" r:id="rId45"/>
    <p:sldId id="506" r:id="rId46"/>
    <p:sldId id="507" r:id="rId47"/>
    <p:sldId id="508" r:id="rId48"/>
    <p:sldId id="509" r:id="rId49"/>
    <p:sldId id="481" r:id="rId50"/>
    <p:sldId id="482" r:id="rId51"/>
    <p:sldId id="486" r:id="rId52"/>
    <p:sldId id="485" r:id="rId53"/>
    <p:sldId id="511" r:id="rId54"/>
    <p:sldId id="512" r:id="rId55"/>
    <p:sldId id="484" r:id="rId56"/>
    <p:sldId id="513" r:id="rId57"/>
    <p:sldId id="514" r:id="rId58"/>
    <p:sldId id="561" r:id="rId59"/>
    <p:sldId id="492" r:id="rId60"/>
    <p:sldId id="493" r:id="rId61"/>
    <p:sldId id="491" r:id="rId62"/>
    <p:sldId id="494" r:id="rId63"/>
    <p:sldId id="515" r:id="rId64"/>
    <p:sldId id="516" r:id="rId65"/>
    <p:sldId id="531" r:id="rId66"/>
    <p:sldId id="520" r:id="rId67"/>
    <p:sldId id="518" r:id="rId68"/>
    <p:sldId id="521" r:id="rId69"/>
    <p:sldId id="554" r:id="rId70"/>
    <p:sldId id="522" r:id="rId71"/>
    <p:sldId id="524" r:id="rId72"/>
    <p:sldId id="523" r:id="rId73"/>
    <p:sldId id="525" r:id="rId74"/>
    <p:sldId id="517" r:id="rId75"/>
    <p:sldId id="526" r:id="rId76"/>
    <p:sldId id="320" r:id="rId77"/>
    <p:sldId id="291" r:id="rId78"/>
    <p:sldId id="281" r:id="rId79"/>
    <p:sldId id="396" r:id="rId80"/>
    <p:sldId id="329" r:id="rId81"/>
    <p:sldId id="296" r:id="rId82"/>
    <p:sldId id="306" r:id="rId83"/>
    <p:sldId id="532" r:id="rId84"/>
    <p:sldId id="535" r:id="rId85"/>
    <p:sldId id="533" r:id="rId86"/>
    <p:sldId id="317" r:id="rId87"/>
    <p:sldId id="318" r:id="rId88"/>
    <p:sldId id="536" r:id="rId89"/>
    <p:sldId id="534" r:id="rId90"/>
    <p:sldId id="537" r:id="rId91"/>
    <p:sldId id="538" r:id="rId92"/>
    <p:sldId id="539" r:id="rId93"/>
    <p:sldId id="540" r:id="rId94"/>
    <p:sldId id="541" r:id="rId95"/>
    <p:sldId id="542" r:id="rId96"/>
    <p:sldId id="543" r:id="rId97"/>
    <p:sldId id="544" r:id="rId98"/>
    <p:sldId id="545" r:id="rId99"/>
    <p:sldId id="546" r:id="rId100"/>
    <p:sldId id="547" r:id="rId101"/>
    <p:sldId id="548" r:id="rId102"/>
    <p:sldId id="332" r:id="rId103"/>
    <p:sldId id="550" r:id="rId104"/>
    <p:sldId id="530" r:id="rId105"/>
    <p:sldId id="327" r:id="rId106"/>
    <p:sldId id="549" r:id="rId107"/>
    <p:sldId id="551" r:id="rId108"/>
    <p:sldId id="331" r:id="rId109"/>
    <p:sldId id="487" r:id="rId110"/>
    <p:sldId id="488" r:id="rId111"/>
    <p:sldId id="489" r:id="rId112"/>
    <p:sldId id="490" r:id="rId113"/>
    <p:sldId id="361" r:id="rId114"/>
    <p:sldId id="362" r:id="rId115"/>
    <p:sldId id="364" r:id="rId116"/>
    <p:sldId id="365" r:id="rId117"/>
    <p:sldId id="366" r:id="rId118"/>
    <p:sldId id="368" r:id="rId119"/>
    <p:sldId id="370" r:id="rId120"/>
    <p:sldId id="371" r:id="rId121"/>
    <p:sldId id="372" r:id="rId122"/>
    <p:sldId id="373" r:id="rId123"/>
    <p:sldId id="375" r:id="rId124"/>
    <p:sldId id="376" r:id="rId125"/>
    <p:sldId id="369" r:id="rId126"/>
    <p:sldId id="367" r:id="rId127"/>
    <p:sldId id="461" r:id="rId128"/>
    <p:sldId id="379" r:id="rId129"/>
    <p:sldId id="381" r:id="rId130"/>
    <p:sldId id="382" r:id="rId131"/>
    <p:sldId id="383" r:id="rId132"/>
    <p:sldId id="529" r:id="rId133"/>
    <p:sldId id="528" r:id="rId134"/>
    <p:sldId id="471" r:id="rId135"/>
    <p:sldId id="468" r:id="rId136"/>
    <p:sldId id="469" r:id="rId137"/>
    <p:sldId id="563" r:id="rId138"/>
    <p:sldId id="566" r:id="rId139"/>
    <p:sldId id="374" r:id="rId140"/>
    <p:sldId id="423" r:id="rId141"/>
    <p:sldId id="422" r:id="rId142"/>
    <p:sldId id="558" r:id="rId143"/>
    <p:sldId id="559" r:id="rId144"/>
    <p:sldId id="419" r:id="rId145"/>
    <p:sldId id="426" r:id="rId146"/>
    <p:sldId id="411" r:id="rId147"/>
    <p:sldId id="420" r:id="rId148"/>
    <p:sldId id="416" r:id="rId149"/>
    <p:sldId id="412" r:id="rId150"/>
    <p:sldId id="417" r:id="rId151"/>
    <p:sldId id="418" r:id="rId152"/>
    <p:sldId id="424" r:id="rId153"/>
    <p:sldId id="410" r:id="rId154"/>
    <p:sldId id="421" r:id="rId155"/>
    <p:sldId id="406" r:id="rId156"/>
    <p:sldId id="409" r:id="rId157"/>
    <p:sldId id="408" r:id="rId158"/>
    <p:sldId id="407" r:id="rId159"/>
    <p:sldId id="473" r:id="rId160"/>
    <p:sldId id="474" r:id="rId161"/>
    <p:sldId id="415" r:id="rId162"/>
    <p:sldId id="405" r:id="rId163"/>
    <p:sldId id="565" r:id="rId164"/>
    <p:sldId id="425" r:id="rId165"/>
    <p:sldId id="413" r:id="rId166"/>
    <p:sldId id="403" r:id="rId167"/>
    <p:sldId id="404" r:id="rId168"/>
    <p:sldId id="427" r:id="rId169"/>
    <p:sldId id="428" r:id="rId170"/>
    <p:sldId id="553" r:id="rId171"/>
    <p:sldId id="552" r:id="rId172"/>
    <p:sldId id="429" r:id="rId173"/>
    <p:sldId id="555" r:id="rId174"/>
    <p:sldId id="557" r:id="rId175"/>
    <p:sldId id="556" r:id="rId176"/>
    <p:sldId id="527" r:id="rId177"/>
    <p:sldId id="397" r:id="rId178"/>
    <p:sldId id="453" r:id="rId179"/>
    <p:sldId id="470" r:id="rId180"/>
    <p:sldId id="560" r:id="rId181"/>
    <p:sldId id="472" r:id="rId18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23CB7"/>
    <a:srgbClr val="FF66FF"/>
    <a:srgbClr val="603DF3"/>
    <a:srgbClr val="1E923A"/>
    <a:srgbClr val="CC00CC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6995F-9C09-43C6-AA98-393EAEFC156F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71291-F119-4ADE-A905-24977D4657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100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DD94-FB98-4531-AC8D-B0461328EC2F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6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2701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4733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1641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738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3818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0403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0834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4802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501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1599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4664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53BBC-44AB-49E5-9B31-385A2F5DC16C}" type="datetimeFigureOut">
              <a:rPr lang="sr-Latn-RS" smtClean="0"/>
              <a:t>18.6.2026.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91FD8-B335-4295-92CD-2226B71CC23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439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2.chess-results.com/tnr1385702.aspx?lan=1&amp;art=1&amp;rd=9&amp;SNode=S0" TargetMode="External"/><Relationship Id="rId2" Type="http://schemas.openxmlformats.org/officeDocument/2006/relationships/hyperlink" Target="https://s2.chess-results.com/tnr1386554.aspx?lan=1&amp;art=1&amp;rd=9&amp;SNode=S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1.chess-results.com/tnr1387212.aspx?lan=1&amp;art=4&amp;turdet=YES&amp;SNode=S0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093535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sz="73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ПОНОСНИ</a:t>
            </a:r>
            <a:r>
              <a:rPr lang="sr-Cyrl-RS" sz="7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</a:t>
            </a:r>
            <a:r>
              <a:rPr lang="sr-Latn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ДАРОВИТОСТ,ТРУД,РАД,ПОСТИГНУЋА УЧЕНИКА НА ТАКМИЧЕЊИМА</a:t>
            </a:r>
            <a:r>
              <a:rPr lang="sr-Latn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У ШКОЛСКОЈ 2025/26.ГОДИНИ</a:t>
            </a:r>
            <a:r>
              <a:rPr lang="sr-Cyrl-RS" sz="5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5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/>
              <a:t> 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64089"/>
            <a:ext cx="12192000" cy="3646311"/>
          </a:xfrm>
          <a:solidFill>
            <a:srgbClr val="FF00FF"/>
          </a:solidFill>
        </p:spPr>
        <p:txBody>
          <a:bodyPr/>
          <a:lstStyle/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Latn-RS" b="1" dirty="0">
              <a:latin typeface="Bahnschrift SemiBold" panose="020B0502040204020203" pitchFamily="34" charset="0"/>
            </a:endParaRPr>
          </a:p>
          <a:p>
            <a:endParaRPr lang="sr-Latn-RS" b="1" dirty="0">
              <a:latin typeface="Bahnschrift SemiBold" panose="020B0502040204020203" pitchFamily="34" charset="0"/>
            </a:endParaRPr>
          </a:p>
          <a:p>
            <a:endParaRPr lang="sr-Latn-RS" b="1" dirty="0">
              <a:latin typeface="Bahnschrift SemiBold" panose="020B0502040204020203" pitchFamily="34" charset="0"/>
            </a:endParaRPr>
          </a:p>
          <a:p>
            <a:r>
              <a:rPr lang="sr-Latn-RS" b="1" dirty="0">
                <a:latin typeface="Bahnschrift SemiBold" panose="020B0502040204020203" pitchFamily="34" charset="0"/>
              </a:rPr>
              <a:t>  </a:t>
            </a:r>
            <a:r>
              <a:rPr lang="sr-Cyrl-RS" b="1" dirty="0">
                <a:latin typeface="Bahnschrift SemiBold" panose="020B0502040204020203" pitchFamily="34" charset="0"/>
              </a:rPr>
              <a:t>АНАЛИЗУ ПОСТИГНУЋА ПРИПРЕМИЛА РАЈКА ЧАБРИЛО,ШКОЛСКИ ПЕДАГОГ</a:t>
            </a:r>
            <a:endParaRPr lang="sr-Latn-RS" b="1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7" t="10623" r="25284" b="13922"/>
          <a:stretch>
            <a:fillRect/>
          </a:stretch>
        </p:blipFill>
        <p:spPr>
          <a:xfrm rot="5400000">
            <a:off x="5010926" y="3289106"/>
            <a:ext cx="2421784" cy="2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CFACE-2ADC-6FE8-831D-2D4F679A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6924-DEA9-ED48-6D3F-C67B9E37C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495005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МИХАЈЛО СТРИЧЕВИЋ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 ТИЈАНА ТАДИН, ПРОФ. МИРЈАНА ЖДРЊА,                         БРАНИСЛАВ ШЕКУЛАРАЦ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D3385-2F51-C31D-E929-9F8971D71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 -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НАГРАДА ЗА 2025/26.</a:t>
            </a: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                            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ОКРУЖНОМ,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ОКРУЖНОМ,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</a:t>
            </a:r>
            <a:r>
              <a:rPr lang="sr-Cyrl-RS" sz="2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 .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pPr algn="l"/>
            <a:r>
              <a:rPr lang="sr-Cyrl-RS" u="sng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Bahnschrift SemiBold" panose="020B0502040204020203" pitchFamily="34" charset="0"/>
              </a:rPr>
              <a:t>БИОЛОГИЈА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ТАКМИЧЕЊУ,                                                            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ШАХ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НА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ОКРУЖНОМ И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</a:t>
            </a:r>
            <a:r>
              <a:rPr lang="sr-Cyrl-RS" sz="2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sz="22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/>
          <a:stretch>
            <a:fillRect/>
          </a:stretch>
        </p:blipFill>
        <p:spPr>
          <a:xfrm>
            <a:off x="9434490" y="2275093"/>
            <a:ext cx="2478558" cy="4246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30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48D8-C8F8-0A95-1F4E-37DF1701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124AA-637C-EC58-59F3-EB3BFFBDE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ВЕЉКО ВУЈОВИЋ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6-3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</a:t>
            </a:r>
            <a:r>
              <a:rPr lang="sr-Cyrl-RS" sz="2700" dirty="0">
                <a:latin typeface="Bahnschrift SemiBold" panose="020B0502040204020203" pitchFamily="34" charset="0"/>
              </a:rPr>
              <a:t>.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ДРАГАНА БЕНИЋ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F9E8-AAB9-E4C7-93CF-7F96EF961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32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ИСТОРИЈА</a:t>
            </a:r>
            <a:endParaRPr lang="sr-Cyrl-RS" sz="32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5860B-8C9D-5F1F-2064-D95F33CE1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58" y="2449519"/>
            <a:ext cx="2990580" cy="4121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8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26773-00B3-F5ED-4D37-98F202865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0B1-87EF-1929-8CAA-2911B7E6D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ДАМЈАН ГЛОГОВАЦ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МАРГИТА РАДЕКА</a:t>
            </a:r>
            <a:r>
              <a:rPr lang="sr-Cyrl-RS" sz="2700" dirty="0">
                <a:latin typeface="Bahnschrift SemiBold" panose="020B0502040204020203" pitchFamily="34" charset="0"/>
              </a:rPr>
              <a:t>          </a:t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B8E7F-81FF-3A34-A2E1-0B85A2DB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               </a:t>
            </a:r>
            <a:r>
              <a:rPr lang="sr-Cyrl-RS" sz="36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ХЕМИЈА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/>
          <a:stretch/>
        </p:blipFill>
        <p:spPr>
          <a:xfrm>
            <a:off x="8906933" y="2134975"/>
            <a:ext cx="2836576" cy="4574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40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78BEE-340F-474C-E75B-D6AA13002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94F2-F864-2BC7-0088-DEDF5FED4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ЛАРА ЛЕЛОВИЋ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ПРОФ.МИРЈАНА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ЖДРЊА, СПОЉНИ САРАДНИК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86B2B-9E08-924D-62CC-788DB70E3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89683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МУЗИЧКО СТВАРАЛАШТВО-ДАРОВИТА УЧЕНИЦА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23" y="2176296"/>
            <a:ext cx="2794000" cy="4191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0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8E37-161A-2078-1949-040978C4F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E465-99A6-2DBD-8B7F-C7FEE0E74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МАША МЕДУРИЋ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6-4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</a:t>
            </a:r>
            <a:r>
              <a:rPr lang="sr-Cyrl-RS" sz="2700" dirty="0">
                <a:latin typeface="Bahnschrift SemiBold" panose="020B0502040204020203" pitchFamily="34" charset="0"/>
              </a:rPr>
              <a:t>.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МИРЈАНА 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ЖДРЊА ПОДРШКА: ПРОФ. АЛЕКСАНДРА КОВАЧЕВИЋ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76C20-1A4D-9156-87D8-25A5703D5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Latn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ОДБОЈКА</a:t>
            </a:r>
          </a:p>
          <a:p>
            <a:pPr algn="l"/>
            <a:endParaRPr lang="sr-Cyrl-RS" sz="2800" u="sng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24896-4524-862E-39B4-9925C23CA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7518"/>
          <a:stretch>
            <a:fillRect/>
          </a:stretch>
        </p:blipFill>
        <p:spPr>
          <a:xfrm>
            <a:off x="9212498" y="2279945"/>
            <a:ext cx="2462383" cy="44474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43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B2516-79E5-C810-7198-8BCF487AA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EBF9-EE5D-B56C-EA53-E1F91CDB4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РАСТКО БИБЕРЏИЋ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МИРЈАНА ЖДРЊА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FB5D0-6336-39D5-C770-A9FF29D6A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A40C0-1A09-7277-9B17-1B86B41CB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14" y="2495005"/>
            <a:ext cx="3239479" cy="41801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39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13775-7EDD-9F35-B10D-8ED72D478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FA90-68DC-421B-45B6-8DB5B200E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УНА САНТРАЧ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МИРЈАНА ЖДРЊА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4DE0E-432E-4D0D-465D-C88E83209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sz="28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4" y="2178761"/>
            <a:ext cx="2979856" cy="44710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46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E8DE0-208C-7727-AD89-187660462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62BC-8943-48B1-B874-460024D9C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ЛАЗАР БАЛОШ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МИРЈАНА ЖДРЊА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DF780-56AA-C3CF-5A84-0ADC14098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sz="28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36381" r="22741"/>
          <a:stretch/>
        </p:blipFill>
        <p:spPr>
          <a:xfrm>
            <a:off x="8686799" y="2240973"/>
            <a:ext cx="3187337" cy="4362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894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A628-ACC5-147E-AEA0-37C96C74E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E9AB-C696-890E-ABEB-DB17FF878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ХАНА ЈАЊУШЕВИЋ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МИРЈАНА ЖДРЊА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AD32F-EB99-2F08-E6C3-1DBF9586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sz="28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1B22-10ED-6FD2-C1A3-8A3546E34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E071-E2D8-EB9E-0689-1E7830C2C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МИОНА ЛУЖАНИН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АНЂЕЛА ВУКАДИНОВИЋ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DC77A-390E-C1DD-D5D2-A9EAF4686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ФИЗИКА 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652D-84EF-0936-24C1-ACC9C2171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/>
          <a:stretch>
            <a:fillRect/>
          </a:stretch>
        </p:blipFill>
        <p:spPr>
          <a:xfrm>
            <a:off x="8307421" y="2447462"/>
            <a:ext cx="3199868" cy="39336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38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002420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sz="5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ПОСТИГНУЋА НА ЛИКОВНОМ КОНКУРСУ</a:t>
            </a:r>
            <a:r>
              <a:rPr lang="sr-Cyrl-RS" sz="5300" dirty="0">
                <a:ln>
                  <a:solidFill>
                    <a:schemeClr val="tx1"/>
                  </a:solidFill>
                </a:ln>
              </a:rPr>
              <a:t> </a:t>
            </a:r>
            <a:br>
              <a:rPr lang="sr-Cyrl-RS" sz="5300" dirty="0">
                <a:ln>
                  <a:solidFill>
                    <a:schemeClr val="tx1"/>
                  </a:solidFill>
                </a:ln>
              </a:rPr>
            </a:br>
            <a:r>
              <a:rPr lang="sr-Cyrl-RS" sz="5300" dirty="0">
                <a:ln>
                  <a:solidFill>
                    <a:schemeClr val="tx1"/>
                  </a:solidFill>
                </a:ln>
              </a:rPr>
              <a:t>  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ЈЕЛЕНА КОСТИЋ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sz="27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5474"/>
            <a:ext cx="12192000" cy="5664927"/>
          </a:xfrm>
          <a:solidFill>
            <a:srgbClr val="FF00FF"/>
          </a:solidFill>
        </p:spPr>
        <p:txBody>
          <a:bodyPr/>
          <a:lstStyle/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УЧЕСНИЦИ НА 71. ИЗЛОЖБИ ЛИКОВНИХ РАДОВА ДЕЦЕ И ОМЛАДИНЕ СРБИЈЕ СА МЕЂУНАРОДНИМ УЧЕШЋЕМ, ТЕМА:“ ПТИЦЕ</a:t>
            </a: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</a:rPr>
              <a:t>Димитрије Јовановић, 6-6 р.</a:t>
            </a:r>
            <a:r>
              <a:rPr lang="sr-Cyrl-RS" u="sng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>          </a:t>
            </a:r>
            <a:r>
              <a:rPr lang="sr-Cyrl-RS" b="1" dirty="0">
                <a:ln>
                  <a:solidFill>
                    <a:schemeClr val="tx1"/>
                  </a:solidFill>
                </a:ln>
              </a:rPr>
              <a:t>Лана Андрић, 8-2. р.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>                    </a:t>
            </a:r>
            <a:r>
              <a:rPr lang="sr-Cyrl-RS" b="1" dirty="0">
                <a:ln>
                  <a:solidFill>
                    <a:schemeClr val="tx1"/>
                  </a:solidFill>
                </a:ln>
              </a:rPr>
              <a:t>Маша Поздер, 8-1 р.</a:t>
            </a: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872553"/>
            <a:ext cx="2808513" cy="37446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700" y="3342027"/>
            <a:ext cx="3755791" cy="2816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4" y="2821975"/>
            <a:ext cx="2684759" cy="3806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94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A84B-92BB-3D23-2898-834E5EB7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55E4-5B02-4C6E-3F1E-D46F99A1B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ЛЕНКА КИШ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 ТИЈАНА ТАДИН, ПРОФ.ИВОНА ПРИШИЋ        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656E8-5043-A817-7789-9F99812EF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38528"/>
            <a:ext cx="12192000" cy="5337244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  -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НАГРАДА ЗА 2025/26.</a:t>
            </a: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accent1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ВАНШКОЛСКИ РАД</a:t>
            </a:r>
          </a:p>
          <a:p>
            <a:pPr algn="l"/>
            <a:r>
              <a:rPr lang="sr-Latn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ПЕРСПЕКТИВАН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sr-Latn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СПОРТИСТА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sr-Latn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 СЛОБОДНОМ ПЕЊАЊУ </a:t>
            </a:r>
          </a:p>
          <a:p>
            <a:pPr algn="l"/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 ЗЛАТНЕ МЕДАЉЕ НА ДРЖАВНОМ ПРВЕНСТВУ, </a:t>
            </a: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l"/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ЗЛАТО У КАТЕГОРИЈИ БРЗИНСКО И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З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ЛАТО У КАТЕГОРИЈИ ТЕЖИНСКО ПЕЊАЊЕ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C73C9-567B-01DA-0482-C38C0150D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>
            <a:fillRect/>
          </a:stretch>
        </p:blipFill>
        <p:spPr>
          <a:xfrm>
            <a:off x="8505959" y="2255579"/>
            <a:ext cx="3261867" cy="39993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74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002419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ПОСТИГНУЋА НА ЛИКОВНОМ КОНКУРСУ</a:t>
            </a:r>
            <a:r>
              <a:rPr lang="sr-Cyrl-RS" sz="2800" dirty="0">
                <a:ln>
                  <a:solidFill>
                    <a:schemeClr val="tx1"/>
                  </a:solidFill>
                </a:ln>
              </a:rPr>
              <a:t> </a:t>
            </a:r>
            <a:br>
              <a:rPr lang="sr-Cyrl-RS" sz="2800" dirty="0">
                <a:ln>
                  <a:solidFill>
                    <a:schemeClr val="tx1"/>
                  </a:solidFill>
                </a:ln>
              </a:rPr>
            </a:b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УЧЕСНИЦИ НА 38. ИЗЛОЖБИ  АУТОРСКОГ СТРИПА-                                                    ЛИКОВНИХ РАДОВА ДЕЦЕ И ОМЛАДИНЕ СРБИЈЕ</a:t>
            </a:r>
            <a:r>
              <a:rPr lang="sr-Cyrl-RS" sz="2800" dirty="0">
                <a:ln>
                  <a:solidFill>
                    <a:schemeClr val="tx1"/>
                  </a:solidFill>
                </a:ln>
              </a:rPr>
              <a:t>    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ЈЕЛЕНА КОСТИЋ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sz="27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02421"/>
            <a:ext cx="12192000" cy="5007980"/>
          </a:xfrm>
          <a:solidFill>
            <a:srgbClr val="FF00FF"/>
          </a:solidFill>
        </p:spPr>
        <p:txBody>
          <a:bodyPr/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</a:rPr>
              <a:t>УЧЕСНИЦИ НА 38. ИЗЛОЖБИ  АУТОРСКОГ СТРИПА- ЛИКОВНИХ РАДОВА ДЕЦЕ И ОМЛАДИНЕ СРБИЈЕ</a:t>
            </a:r>
          </a:p>
          <a:p>
            <a:pPr algn="l"/>
            <a:r>
              <a:rPr lang="sr-Cyrl-RS" b="1" dirty="0">
                <a:ln>
                  <a:solidFill>
                    <a:schemeClr val="tx1"/>
                  </a:solidFill>
                </a:ln>
              </a:rPr>
              <a:t>Лаура Фејса,7-4 р.          Никола Рељић, 7-6 р.      </a:t>
            </a:r>
            <a:r>
              <a:rPr lang="sr-Cyrl-RS" b="1" dirty="0" smtClean="0">
                <a:ln>
                  <a:solidFill>
                    <a:schemeClr val="tx1"/>
                  </a:solidFill>
                </a:ln>
              </a:rPr>
              <a:t>Дуња </a:t>
            </a:r>
            <a:r>
              <a:rPr lang="sr-Cyrl-RS" b="1" dirty="0">
                <a:ln>
                  <a:solidFill>
                    <a:schemeClr val="tx1"/>
                  </a:solidFill>
                </a:ln>
              </a:rPr>
              <a:t>Симикић, 7-3 р.    Лука Попов, 7-4 р.</a:t>
            </a: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3" y="3437567"/>
            <a:ext cx="2351733" cy="3142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b="27047"/>
          <a:stretch>
            <a:fillRect/>
          </a:stretch>
        </p:blipFill>
        <p:spPr>
          <a:xfrm>
            <a:off x="9320619" y="3465898"/>
            <a:ext cx="2497317" cy="31509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10095" r="4921"/>
          <a:stretch/>
        </p:blipFill>
        <p:spPr>
          <a:xfrm>
            <a:off x="3347492" y="3400669"/>
            <a:ext cx="2521133" cy="32161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11429" r="10381"/>
          <a:stretch/>
        </p:blipFill>
        <p:spPr>
          <a:xfrm>
            <a:off x="6515911" y="3400669"/>
            <a:ext cx="2280899" cy="32434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72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32857"/>
          </a:xfrm>
          <a:solidFill>
            <a:srgbClr val="FF00FF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ЛИКОВНО СТВАРАЛАШТВО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dirty="0">
                <a:ln>
                  <a:solidFill>
                    <a:schemeClr val="tx1"/>
                  </a:solidFill>
                </a:ln>
              </a:rPr>
              <a:t>КОНКУРС „СВЕТОСАВЉЕ И НАШЕ ДОБА“</a:t>
            </a:r>
            <a:endParaRPr lang="sr-Latn-RS" sz="20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632857"/>
            <a:ext cx="12192000" cy="522514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2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ИЗЛОЖЕНИ </a:t>
            </a:r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РАДОВИ У ЛИКОВНОМ ЦЕНТРУ:</a:t>
            </a:r>
          </a:p>
          <a:p>
            <a:pPr marL="0" indent="0">
              <a:buNone/>
            </a:pPr>
            <a:r>
              <a:rPr lang="sr-Cyrl-RS" sz="2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</a:t>
            </a:r>
            <a:r>
              <a:rPr lang="sr-Cyrl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ЛЕА АНИЧИЋ, 7</a:t>
            </a:r>
            <a:r>
              <a:rPr lang="sr-Latn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-4</a:t>
            </a:r>
            <a:r>
              <a:rPr lang="sr-Cyrl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Р.                                                                        </a:t>
            </a:r>
            <a:r>
              <a:rPr lang="sr-Cyrl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ЛАНА ФАЈФЕР, 5</a:t>
            </a:r>
            <a:r>
              <a:rPr lang="sr-Latn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-6</a:t>
            </a:r>
            <a:r>
              <a:rPr lang="sr-Cyrl-RS" sz="2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Р.</a:t>
            </a:r>
            <a:r>
              <a:rPr lang="sr-Latn-RS" sz="32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	</a:t>
            </a:r>
            <a:endParaRPr lang="sr-Latn-RS" sz="32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ИРИНА 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ГЛИГОРОВ, 8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-6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МИЛА СЕКУЛИЋ, 8-6 Р.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ТАРА ДЕЛЕВИЋ, 8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-5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СТЕФАН РИСТИЋ, 8-4 Р.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МИЛИЦА ИВИЋ, 8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- 6 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Р.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36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4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668" y="2842926"/>
            <a:ext cx="2518526" cy="3725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8B690-AA1F-9A0C-EB85-ADBD694F2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1" r="4730"/>
          <a:stretch>
            <a:fillRect/>
          </a:stretch>
        </p:blipFill>
        <p:spPr>
          <a:xfrm flipV="1">
            <a:off x="384963" y="2904924"/>
            <a:ext cx="2448814" cy="3601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37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"/>
    </mc:Choice>
    <mc:Fallback xmlns="">
      <p:transition spd="slow" advTm="6411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354F-EC5C-741C-D303-91CC74BC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FF00FF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ЛИКОВНО СТВАРАЛАШТВО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КОНКУРС „СВЕТОСАВЉЕ И НАШЕ ДОБА“</a:t>
            </a:r>
            <a:endParaRPr lang="sr-Latn-RS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BF969-89DE-2C6F-0D3D-C0153F92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r>
              <a:rPr lang="sr-Cyrl-RS" sz="2400" dirty="0">
                <a:latin typeface="Bahnschrift SemiBold" panose="020B0502040204020203" pitchFamily="34" charset="0"/>
              </a:rPr>
              <a:t>ТАРА ДЕЛЕВИЋ </a:t>
            </a:r>
            <a:r>
              <a:rPr lang="sr-Cyrl-RS" sz="2400" dirty="0" smtClean="0">
                <a:latin typeface="Bahnschrift SemiBold" panose="020B0502040204020203" pitchFamily="34" charset="0"/>
              </a:rPr>
              <a:t>   </a:t>
            </a:r>
            <a:r>
              <a:rPr lang="sr-Cyrl-RS" sz="2400" dirty="0" smtClean="0"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atin typeface="Bahnschrift SemiBold" panose="020B0502040204020203" pitchFamily="34" charset="0"/>
              </a:rPr>
              <a:t>СТЕФАН </a:t>
            </a:r>
            <a:r>
              <a:rPr lang="sr-Cyrl-RS" sz="2400" dirty="0" smtClean="0">
                <a:latin typeface="Bahnschrift SemiBold" panose="020B0502040204020203" pitchFamily="34" charset="0"/>
              </a:rPr>
              <a:t>РИСТИЋ        МИЛИЦА </a:t>
            </a:r>
            <a:r>
              <a:rPr lang="sr-Cyrl-RS" sz="2400" dirty="0">
                <a:latin typeface="Bahnschrift SemiBold" panose="020B0502040204020203" pitchFamily="34" charset="0"/>
              </a:rPr>
              <a:t>ИВИЋ </a:t>
            </a:r>
            <a:r>
              <a:rPr lang="sr-Cyrl-RS" sz="2400" dirty="0" smtClean="0">
                <a:latin typeface="Bahnschrift SemiBold" panose="020B0502040204020203" pitchFamily="34" charset="0"/>
              </a:rPr>
              <a:t>           МИЛА </a:t>
            </a:r>
            <a:r>
              <a:rPr lang="sr-Cyrl-RS" sz="2400" dirty="0">
                <a:latin typeface="Bahnschrift SemiBold" panose="020B0502040204020203" pitchFamily="34" charset="0"/>
              </a:rPr>
              <a:t>СЕКУЛИЋ</a:t>
            </a: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219D6-2C8F-A3FD-ED70-A87B26414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34" y="2530324"/>
            <a:ext cx="2157261" cy="3121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1C842-BEBC-43C8-2AED-FD857DA74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46" y="2530324"/>
            <a:ext cx="2210365" cy="3121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E4294-DBE4-8D75-5DA5-B49486F0E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9" y="2530323"/>
            <a:ext cx="1910184" cy="3121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36EE8-F230-86BB-5449-D18351554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9" y="2530325"/>
            <a:ext cx="1939245" cy="31217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29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БОГДАН ЖИВИЋ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2-2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МИРА КУЛАШИНОВИЋ            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65" y="2077155"/>
            <a:ext cx="2453317" cy="3578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03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ДУЊА ГРУЈИЋ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2-2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МИРА КУЛАШИНОВИЋ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44" y="2144887"/>
            <a:ext cx="3108814" cy="34374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01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1EE9-DFBC-F741-C3BA-2ADF4A23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E384-47B1-8499-8D05-F6640BF4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ЗДРАВКО ТОДИЋ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 АДРИЈАНА ЗЕЧИЋ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1B2A4-81BD-D558-F5CD-3B7390C0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ТАКМИЧЕЊУ„КЕНГУР БЕЗ ГРАНИЦА“</a:t>
            </a:r>
          </a:p>
          <a:p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51785-E4ED-2DD6-6D08-64D248DED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/>
          <a:stretch>
            <a:fillRect/>
          </a:stretch>
        </p:blipFill>
        <p:spPr>
          <a:xfrm rot="5400000">
            <a:off x="4589229" y="2501186"/>
            <a:ext cx="3320808" cy="26819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7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ТЕА ЉУБИЧИЋ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АЛЕКСАНДРА РИСТИЋ 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5FFEB-8C00-F90A-5782-34463C0CC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t="9086" b="15453"/>
          <a:stretch>
            <a:fillRect/>
          </a:stretch>
        </p:blipFill>
        <p:spPr>
          <a:xfrm rot="5400000">
            <a:off x="4226118" y="2757242"/>
            <a:ext cx="3434963" cy="22957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25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СТЕФАН СЕКУЛИЋ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АЛЕКСАНДРА РИСТИЋ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8A618-21AC-6F5A-791E-A6F88B776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28" y="1964091"/>
            <a:ext cx="2737139" cy="36859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88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ВАЊА БОЈИЋ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ЈЕЛЕНА БИЛИЋ 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F7A2-298D-2FF9-0423-AE9E8EB98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2073938"/>
            <a:ext cx="2686710" cy="35822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266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ВЕЉКО ТОДОРЕСКОВ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3-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7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 САНДРА ПАВКОВ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              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 МЕЂУНАРОДНОМ ТАКМИЧЕЊУ „КЕНГУР БЕЗ ГРАНИЦА</a:t>
            </a:r>
            <a:r>
              <a:rPr lang="sr-Cyrl-RS" dirty="0">
                <a:latin typeface="Bahnschrift SemiBold" panose="020B0502040204020203" pitchFamily="34" charset="0"/>
              </a:rPr>
              <a:t>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8" y="1936489"/>
            <a:ext cx="2708185" cy="37152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17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5689-5F7C-7403-D0FF-2C447B74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2B45-BF96-EF6A-61D8-23C9A7DDA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9324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БОГДАН ХАЏИЋ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 ТИЈАНА ТАДИН, ПРОФ. МИРЈАНА ЖДРЊА     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ADEE3-49E8-501D-1A99-41066F662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27200"/>
            <a:ext cx="12192000" cy="5283201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-ВИДОВДАНСКА НАГРАДА ЗА 2025/26.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                                                                                                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                                                                                                                         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 smtClean="0">
                <a:ln>
                  <a:solidFill>
                    <a:schemeClr val="tx1"/>
                  </a:solidFill>
                </a:ln>
                <a:solidFill>
                  <a:srgbClr val="1E923A"/>
                </a:solidFill>
                <a:latin typeface="Bahnschrift SemiBold" panose="020B0502040204020203" pitchFamily="34" charset="0"/>
              </a:rPr>
              <a:t>БИОЛОГИЈА</a:t>
            </a:r>
            <a:endParaRPr lang="sr-Cyrl-RS" b="1" u="sng" dirty="0">
              <a:ln>
                <a:solidFill>
                  <a:schemeClr val="tx1"/>
                </a:solidFill>
              </a:ln>
              <a:solidFill>
                <a:srgbClr val="1E923A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rgbClr val="7030A0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„КЕНГУР БЕЗ ГРАНИЦА“-ПЛАСМАН И УЧЕШЋЕ НА ФИНАЛНОМ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РЕПУБЛИЧКОМ</a:t>
            </a:r>
            <a:r>
              <a:rPr lang="sr-Cyrl-RS" sz="23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sz="23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433" y="2489946"/>
            <a:ext cx="4298854" cy="32241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722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МАТЕЈА ЗЕЦ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4-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ДАНИЕЛА ИВКОВ          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73" y="2225227"/>
            <a:ext cx="2452454" cy="32781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76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АВРАМ ЧИК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4-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ДАНИЕЛА ИВКОВ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30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r>
              <a:rPr lang="sr-Cyrl-RS" sz="2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</a:t>
            </a:r>
            <a:r>
              <a:rPr lang="sr-Cyrl-RS" sz="2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sz="2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D96A4-5C33-D711-5D09-79CC34697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7"/>
          <a:stretch>
            <a:fillRect/>
          </a:stretch>
        </p:blipFill>
        <p:spPr>
          <a:xfrm>
            <a:off x="5054438" y="2086652"/>
            <a:ext cx="2083124" cy="36528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46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НИНА ШЕВО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4-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ДАНИЕЛА ИВКОВ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A0A95-70E5-5765-637C-4CBE0C0BF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22" y="2156839"/>
            <a:ext cx="2613902" cy="34852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57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ЈОВАН БРЦАНОВ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4-6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ЈАСМИНА БРБАКЛИЋ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ТАКМИЧЕЊУ„КЕНГУР БЕЗ ГРАНИЦА</a:t>
            </a:r>
            <a:r>
              <a:rPr lang="sr-Cyrl-RS" dirty="0">
                <a:latin typeface="Bahnschrift SemiBold" panose="020B0502040204020203" pitchFamily="34" charset="0"/>
              </a:rPr>
              <a:t>“</a:t>
            </a: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15" y="2107397"/>
            <a:ext cx="2345687" cy="35185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19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СТЕФАН ЂУРАСОВИЋ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4-7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НАТАША ВЛАШКАЛИЋ           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21" y="2154868"/>
            <a:ext cx="2665379" cy="3530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12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КОСТА СОКИЋ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3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МИЛИЦА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ЦВЈЕТКОВИЋ           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46B87-A0C0-C8FA-41FE-3E02838A4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4843" y="2590869"/>
            <a:ext cx="3498173" cy="26236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293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УРОШ БЛАГОЈЕВИЋ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АЛЕКСАНДРА РИСТИЋ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DC29D-EA93-6FEC-2533-411175207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49" y="2191364"/>
            <a:ext cx="3101701" cy="33125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53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9B29-31F2-11A3-EEBD-73813737E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2477-9AAE-1306-D442-0C8C1A0C4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14007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ВУК МУДРИНИЋ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 ТИЈАНА ТАДИН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FE56B-95F8-710D-1104-79E7D5C5C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pPr algn="l"/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7BEEC-A419-793A-4A23-9E33B2287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9" y="1903228"/>
            <a:ext cx="2687982" cy="3730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30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ФРЕЈА СВИЛАР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7-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6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СЛАЂАНА РАНКОВИЋ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2E402-AC76-A70D-9965-ED541D918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0"/>
          <a:stretch>
            <a:fillRect/>
          </a:stretch>
        </p:blipFill>
        <p:spPr>
          <a:xfrm>
            <a:off x="4438654" y="2247089"/>
            <a:ext cx="2867151" cy="32198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46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СИНЈАО ЈУ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7-6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СЛАЂАНА РАНКОВИЋ 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</a:t>
            </a:r>
            <a:r>
              <a:rPr lang="sr-Cyrl-RS" dirty="0">
                <a:latin typeface="Bahnschrift SemiBold" panose="020B0502040204020203" pitchFamily="34" charset="0"/>
              </a:rPr>
              <a:t>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t="3454" r="18735"/>
          <a:stretch/>
        </p:blipFill>
        <p:spPr>
          <a:xfrm>
            <a:off x="4769563" y="2020711"/>
            <a:ext cx="2477903" cy="36037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51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92EA6-3E1E-8F50-BA5A-24C99DD2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278C-438E-3562-3CDC-354F6849E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ЛАЗАР ТОДОРЕСКОВ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 ТИЈАНА ТАДИН, БРАНИСЛАВ ШЕКУЛАРАЦ    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53F8A-F42F-2CFF-67D2-19BDCB0DF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НАГРАДА ЗА 2025/26.</a:t>
            </a:r>
          </a:p>
          <a:p>
            <a:pPr algn="l"/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ШАХ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ТРЕЋЕ МЕСТО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rgbClr val="7030A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rgbClr val="7030A0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ТАКМИЧЕЊУ„КЕНГУР БЕЗ ГРАНИЦА“</a:t>
            </a:r>
          </a:p>
          <a:p>
            <a:pPr algn="l"/>
            <a:endParaRPr lang="sr-Cyrl-RS" dirty="0">
              <a:latin typeface="Bahnschrift SemiBold" panose="020B0502040204020203" pitchFamily="34" charset="0"/>
            </a:endParaRPr>
          </a:p>
          <a:p>
            <a:pPr algn="l"/>
            <a:endParaRPr lang="sr-Cyrl-RS" b="1" u="sng" dirty="0"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2C1A8-B3BB-704D-06BB-564CA142A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2" y="2248251"/>
            <a:ext cx="2928664" cy="40257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5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ОГЊЕН УМИЋЕВИЋ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СЛАЂАНА РАНКОВИЋ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7B3DF-FD49-CC4D-EB94-BEDC2B46F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85" y="2222768"/>
            <a:ext cx="2569229" cy="3429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14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ИВАНА МИХАЈЛОВИЋ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7-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6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СЛАЂАНА РАНКОВИЋ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   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55BB5-BEE8-5B65-8E26-92A25B40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3475" r="6250"/>
          <a:stretch>
            <a:fillRect/>
          </a:stretch>
        </p:blipFill>
        <p:spPr>
          <a:xfrm>
            <a:off x="4572000" y="2181757"/>
            <a:ext cx="2500009" cy="34116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9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2852F-1D03-5D36-A7C6-5FD24C32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CB3A-E5B1-2171-1448-168A0B10B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480552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САРА СПРЕМИЋ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МАРГИТА РАДЕКА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43252-3633-70ED-C0CD-C8754B9A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endParaRPr lang="sr-Latn-RS" sz="40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40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40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40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40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40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ХЕМИЈА</a:t>
            </a:r>
            <a:endParaRPr lang="sr-Latn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Latn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            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59" y="1818167"/>
            <a:ext cx="2525882" cy="36425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690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ВЕЉКО ЈОВИЋ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7-3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СЛАЂАНА РАНКОВИЋ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МЕЂУНАРОДНОМ ТАКМИЧЕЊУ „КЕНГУР БЕЗ ГРАНИЦА“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FAE93-F0E9-9F0C-8DED-E155FBB86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41F69C-B05F-443E-8867-9BA4B7A6B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264593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„МАЛИ ФУДБАЛЕРИ“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УЧЕНИЦИ 6-6 РАЗРЕДА</a:t>
            </a:r>
            <a:br>
              <a:rPr lang="sr-Cyrl-RS" sz="20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СПОЉНИ САРАДНИК/ПОДРШКА:ПРОФ. СИНИША ЦВЕТКОВИЋ</a:t>
            </a:r>
            <a:endParaRPr lang="sr-Latn-RS" sz="20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2E03693-7092-4DB4-22CF-A34EDB490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64593"/>
            <a:ext cx="12191998" cy="5593407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</a:t>
            </a:r>
            <a:r>
              <a:rPr lang="sr-Cyrl-RS" sz="28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ФУДБАЛ </a:t>
            </a:r>
            <a:r>
              <a:rPr lang="sr-Cyrl-RS" sz="20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(УЗРАСТ 5.ДО 8. РАЗРЕДА)</a:t>
            </a:r>
            <a:endParaRPr lang="sr-Cyrl-RS" sz="20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СПОРТСКИМ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ИГРАМА МЛАДИХ  </a:t>
            </a:r>
          </a:p>
          <a:p>
            <a:r>
              <a:rPr lang="sr-Cyrl-RS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ТАКМИЧАРИ: </a:t>
            </a:r>
            <a:r>
              <a:rPr lang="sr-Cyrl-R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ФИЛИП ЈАВОРИНА, ДАВИД ШОФРАНКО, ВУКАШИН КАШИКОВИЋ</a:t>
            </a:r>
          </a:p>
          <a:p>
            <a:r>
              <a:rPr lang="sr-Cyrl-R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ДАВИД ДАРМАНОВИЋ, </a:t>
            </a:r>
            <a:r>
              <a:rPr lang="sr-Cyrl-RS" sz="22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ДЕСПОТ МАРИНКОВИЋ,</a:t>
            </a:r>
            <a:r>
              <a:rPr lang="sr-Cyrl-R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ЛАЗАР БОЈИЋ</a:t>
            </a:r>
          </a:p>
          <a:p>
            <a:r>
              <a:rPr lang="sr-Cyrl-RS" sz="2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ПРОДАНОВИЋ, </a:t>
            </a:r>
            <a:r>
              <a:rPr lang="sr-Cyrl-RS" sz="22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СТЕФАН ШАРКОВИЋ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16392-1CF0-2672-02B4-93E44E898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9" b="22096"/>
          <a:stretch>
            <a:fillRect/>
          </a:stretch>
        </p:blipFill>
        <p:spPr>
          <a:xfrm>
            <a:off x="4024864" y="3779298"/>
            <a:ext cx="3912906" cy="2763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92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"/>
    </mc:Choice>
    <mc:Fallback xmlns="">
      <p:transition spd="slow" advTm="4815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F4835-0393-4E7C-06B5-B30DE358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1848-D2A7-EEF9-A15F-E602862EE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36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СПОРТСКА ГИМНАСТИКА /ВИШЕБОЈ</a:t>
            </a: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БИЉАНА МАРКОВИЋ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217A8-F764-463E-DB00-4AB3F47E0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ЕКИПНО- МЕЂУОКРУЖНО ТАКМИЧЕЊЕ-ДРУГО МЕСТО </a:t>
            </a:r>
          </a:p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САРА РАЂЕНОВИЋ-3.МЕСТО НА МЕЂУОКРУЖНОМ Т. ПОЈЕДИНАЧНО</a:t>
            </a: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САРА РАЂЕНОВИЋ,4-3  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ИСКРА РИСТИЋ,4-6       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МАША ЈОКСОВИЋ, 4-6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1" y="3468900"/>
            <a:ext cx="1779082" cy="3162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29F34-7FC5-AD5C-C203-6ED203505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86" y="3510690"/>
            <a:ext cx="2218999" cy="30943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77C96-BB33-07A4-98ED-B057570B8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18156" r="8558"/>
          <a:stretch>
            <a:fillRect/>
          </a:stretch>
        </p:blipFill>
        <p:spPr>
          <a:xfrm>
            <a:off x="8768930" y="3484692"/>
            <a:ext cx="2223325" cy="3146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49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C8398-EC69-85FC-B370-42D2C3AC8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B3A3-5848-2ED2-213F-2DEE2419F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19004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36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СПОРТСКА ГИМНАСТИКА /ВИШЕБОЈ</a:t>
            </a: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БИЉАНА МАРКОВИЋ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B497E-1FD7-A162-9EA8-F9EAE0ED9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35289"/>
            <a:ext cx="12192000" cy="5463823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ЕКИПНО- МЕЂУОКРУЖНО ТАКМИЧЕЊЕ-ТРЕЋЕ МЕСТО</a:t>
            </a:r>
          </a:p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ДУЊА РАЂЕНОВИЋ 2.МЕСТО НА МЕЂУОКРУЖНОМ Т. ПОЈЕДИНАЧНО</a:t>
            </a: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ДУЊА РАЂЕНОВИЋ,6-2 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ТАРА МАРЈАНОВИЋ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,5-3,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ЈЕЛЕНА </a:t>
            </a:r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ГАЈИН,6-6</a:t>
            </a:r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0" y="3812118"/>
            <a:ext cx="3042357" cy="2281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9E6BB-2436-C84C-6FE7-554DA40E8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7" y="3431822"/>
            <a:ext cx="2203744" cy="30423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75" y="3431822"/>
            <a:ext cx="1512711" cy="30423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148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C8EE-85A5-9818-BA6F-90FBCA7F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B48D-CED5-F56B-8734-D9847AF7C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818166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КОШАРКАШИЦЕ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A6914-623F-3F51-A454-02E2EEDE2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38136"/>
            <a:ext cx="12192000" cy="5872265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ОЛГА ОСТОЈИЋ, МАША </a:t>
            </a:r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ДИМИТРИЈЕВИЋ,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ТАТЈАНА СИМИЋ</a:t>
            </a:r>
          </a:p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ИРИНА СЕЛ, МИЛИЦА МАКСИМОВИЋ, ГАЈА БОЈАНОВИЋ</a:t>
            </a:r>
          </a:p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АРИЈА </a:t>
            </a:r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НЕМЧАНИН, ЈУЛИЈА НЕМЧАНИН </a:t>
            </a:r>
            <a:r>
              <a:rPr lang="sr-Latn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/</a:t>
            </a:r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ПРОФ.СРЂАН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ПРИШИЋ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 b="30857"/>
          <a:stretch/>
        </p:blipFill>
        <p:spPr>
          <a:xfrm>
            <a:off x="4637313" y="2884222"/>
            <a:ext cx="3211119" cy="38431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62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3469-10C6-8AC1-D7D2-4B470625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4D81-2198-50A8-A89D-39EC907D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98060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ОДБОЈКАШИЦЕ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ТРЕЋЕ МЕСТО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ОПШТИНСКОМ ТАКМИЧЕЊУ</a:t>
            </a: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46A38-DF4B-1F29-25C0-553D44251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98061"/>
            <a:ext cx="12192000" cy="5512340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0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МАЈДА БЕЉАНСКИ,6-2,  НЕВЕНА МРДИЋ,6-2,  МАША МЕДУРИЋ,6-4,  АСИЈА КАРАС,6-4,                             АНА ХРИСТОВ,6-3, МАША ТРАЈКОВИЋ,6-3, УНА ВРХОВАЦ,6-3,  ДУЊА ЛОНЧАР,6-5,  АНА ЧАВИЋ,6-6 /ПРОФ. АЛЕКСАНДРА КОВАЧЕВИЋ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E0D8C-7556-14CE-7F6A-8579DC10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r="2305" b="12057"/>
          <a:stretch>
            <a:fillRect/>
          </a:stretch>
        </p:blipFill>
        <p:spPr>
          <a:xfrm>
            <a:off x="3073941" y="2684834"/>
            <a:ext cx="6731540" cy="38910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09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НИНА РАДИОНОВА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4-6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ЈАСМИНА БРБАКЛИЋ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(ОДСЕЉЕНА ИЗ ШКОЛЕ)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2E97-A37A-F484-FA29-2A387833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B279-7A8C-BCC9-9D96-9D227E081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359377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УНА ЂУРИЋ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ПРОФ.СЛАЂАНА ГВОЈИЋ,БРАНИСЛАВ ШЕКУЛАРАЦ,СПОЉНИ САРАДНИК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6EAD9-2DF1-15BF-F177-836D1CB05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15911"/>
            <a:ext cx="12192000" cy="529449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ШАХ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ТУРНИРУ „ШАХ У ШКОЛЕ“ </a:t>
            </a: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ОТВОРЕНОМ ПРВЕНСТВУ У УБРЗАНОМ ШАХУ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Latn-RS" dirty="0" smtClean="0">
                <a:latin typeface="Bahnschrift SemiBold" panose="020B0502040204020203" pitchFamily="34" charset="0"/>
              </a:rPr>
              <a:t>1.МЕСТО НА ДЕЧИЈЕМ СПАСОВДАНСКОМ ШАХОВСКОМ ТУРНИРУ </a:t>
            </a:r>
            <a:endParaRPr lang="sr-Cyrl-RS" sz="22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2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УЧЕСНИЦА </a:t>
            </a:r>
            <a:r>
              <a:rPr lang="sr-Cyrl-RS" sz="2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ДРЖАВНОМ ТАКМИЧЕЊУ РЕПУБЛИКЕ СРПСКЕ/</a:t>
            </a:r>
          </a:p>
          <a:p>
            <a:pPr algn="l"/>
            <a:r>
              <a:rPr lang="sr-Cyrl-RS" sz="2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БОСНЕ И ХЕРЦЕГОВИНЕ</a:t>
            </a:r>
            <a:endParaRPr lang="sr-Cyrl-RS" sz="22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000" dirty="0" smtClean="0">
                <a:latin typeface="Bahnschrift SemiBold" panose="020B0502040204020203" pitchFamily="34" charset="0"/>
              </a:rPr>
              <a:t>И</a:t>
            </a:r>
            <a:r>
              <a:rPr lang="sr-Latn-RS" sz="2000" dirty="0" smtClean="0">
                <a:latin typeface="Bahnschrift SemiBold" panose="020B0502040204020203" pitchFamily="34" charset="0"/>
              </a:rPr>
              <a:t>МА ФИДЕ БРОЈ РЕГИСТРОВАН ЗА БИХ. </a:t>
            </a:r>
            <a:r>
              <a:rPr lang="sr-Cyrl-RS" sz="2000" dirty="0" smtClean="0">
                <a:latin typeface="Bahnschrift SemiBold" panose="020B0502040204020203" pitchFamily="34" charset="0"/>
              </a:rPr>
              <a:t>                                                                                                        </a:t>
            </a:r>
            <a:r>
              <a:rPr lang="sr-Latn-RS" sz="2000" dirty="0" smtClean="0">
                <a:latin typeface="Bahnschrift SemiBold" panose="020B0502040204020203" pitchFamily="34" charset="0"/>
              </a:rPr>
              <a:t> </a:t>
            </a:r>
            <a:r>
              <a:rPr lang="sr-Cyrl-RS" sz="2000" dirty="0" smtClean="0">
                <a:latin typeface="Bahnschrift SemiBold" panose="020B0502040204020203" pitchFamily="34" charset="0"/>
              </a:rPr>
              <a:t>               И</a:t>
            </a:r>
            <a:r>
              <a:rPr lang="sr-Latn-RS" sz="2000" dirty="0" smtClean="0">
                <a:latin typeface="Bahnschrift SemiBold" panose="020B0502040204020203" pitchFamily="34" charset="0"/>
              </a:rPr>
              <a:t>ГРА ПРВО НИВО РЕПУБЛИКЕ СРПСКЕ, А ОН</a:t>
            </a:r>
            <a:r>
              <a:rPr lang="sr-Cyrl-RS" sz="2000" dirty="0" smtClean="0">
                <a:latin typeface="Bahnschrift SemiBold" panose="020B0502040204020203" pitchFamily="34" charset="0"/>
              </a:rPr>
              <a:t>ДА НИВО</a:t>
            </a:r>
            <a:r>
              <a:rPr lang="sr-Latn-RS" sz="2000" dirty="0" smtClean="0">
                <a:latin typeface="Bahnschrift SemiBold" panose="020B0502040204020203" pitchFamily="34" charset="0"/>
              </a:rPr>
              <a:t> КОЈИ ЈЕ</a:t>
            </a:r>
            <a:r>
              <a:rPr lang="sr-Cyrl-RS" sz="2000" dirty="0" smtClean="0">
                <a:latin typeface="Bahnschrift SemiBold" panose="020B0502040204020203" pitchFamily="34" charset="0"/>
              </a:rPr>
              <a:t>                                                       </a:t>
            </a:r>
            <a:r>
              <a:rPr lang="sr-Latn-RS" sz="2000" dirty="0" smtClean="0">
                <a:latin typeface="Bahnschrift SemiBold" panose="020B0502040204020203" pitchFamily="34" charset="0"/>
              </a:rPr>
              <a:t>КВАЛИФИКАЦИОНИ ЗА МЕЂУНАРОДНА ТАКМИЧЕЊА</a:t>
            </a:r>
            <a:r>
              <a:rPr lang="sr-Latn-RS" dirty="0" smtClean="0"/>
              <a:t>.</a:t>
            </a:r>
            <a:endParaRPr lang="sr-Cyrl-RS" dirty="0" smtClean="0"/>
          </a:p>
          <a:p>
            <a:pPr algn="l"/>
            <a:r>
              <a:rPr lang="sr-Cyrl-RS" sz="2800" b="1" u="sng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СРПСКИ </a:t>
            </a:r>
            <a:r>
              <a:rPr lang="sr-Cyrl-RS" sz="2800" b="1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ЈЕЗИК И ЈЕЗИЧКА КУЛТУРА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59" y="2148469"/>
            <a:ext cx="2305997" cy="45316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037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188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1467"/>
            <a:ext cx="12191999" cy="5706534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7200" u="sng" dirty="0">
                <a:latin typeface="Bahnschrift SemiBold" panose="020B0502040204020203" pitchFamily="34" charset="0"/>
              </a:rPr>
              <a:t>ЂАК ГЕНЕРАЦИЈЕ</a:t>
            </a:r>
            <a:endParaRPr lang="sr-Cyrl-RS" sz="72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9" y="1396488"/>
            <a:ext cx="2389000" cy="39042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37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0223-63CB-2BA3-5EDE-688AAAF4C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E594-2EAA-CD70-6A0E-EC7897D05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СТЕФАН РИСТИЋ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8-4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ГРАДИМИР ШУШАК, ПРОФ РАДЕ УГАРКОВИЋ, ПРОФ.СНЕЖАНА НАКИЋ, ПРОФ МИРЈАНА ОРЛОВИЋ, ПРОФ.НИКОЛИНА ЂУРИЋ,ПРОФ.ЈЕЛЕНА КОСТИЋ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609A9-4877-0979-FAC6-E055109E6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 fontScale="85000" lnSpcReduction="20000"/>
          </a:bodyPr>
          <a:lstStyle/>
          <a:p>
            <a:r>
              <a:rPr lang="sr-Cyrl-RS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  </a:t>
            </a: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ПРВА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НАГРАДА НА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ОПШТИНСКОМ,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ПРВА НАГРАДА Н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А ОКРУЖНОМ,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ПРВА </a:t>
            </a: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РЕПУБЛИЧКОМ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ТАКМИЧЕЊУ,</a:t>
            </a: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НАГРАДА СРПСКА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ФИЗИЧКА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ОЛИМПИЈАДА/2 ВИДОВДАНСКЕ И ПОКРАЈИНСКА НАГРАДА 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ОКРУЖНОМ,ПЛАСМАН И УЧЕШЋЕ НА РЕПУБЛИЧКОМ ТАКМИЧЕЊУ.ПОХВАЛА НА МЕЂУНАРОДНОМ ТАКМИЧЕЊУ „КЕНГУР БЕЗ ГРАНИЦА“,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ПРВА НАГРАДА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МАТЕМАТИЧКОМ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ТУРНИРУ/ВИДОВДАНСКА И ПОКРАЈИНСКА НАГРАДА</a:t>
            </a:r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Bahnschrift SemiBold" panose="020B0502040204020203" pitchFamily="34" charset="0"/>
              </a:rPr>
              <a:t>РУСКИ ЈЕЗИК</a:t>
            </a:r>
            <a:endParaRPr lang="sr-Latn-RS" u="sng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r>
              <a:rPr lang="sr-Cyrl-RS" u="sng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hnschrift SemiBold" panose="020B0502040204020203" pitchFamily="34" charset="0"/>
              </a:rPr>
              <a:t>ХЕМИЈА</a:t>
            </a: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ОПШТИНСКОМ, ДРУГА НАГРАДА 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ТАКМИЧЊУ, ПЛАСМАН И УЧЕШЋЕ НА РЕПУБЛИЧКОМ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rgbClr val="00B050"/>
                  </a:solidFill>
                </a:ln>
                <a:solidFill>
                  <a:srgbClr val="1E923A"/>
                </a:solidFill>
                <a:latin typeface="Bahnschrift SemiBold" panose="020B0502040204020203" pitchFamily="34" charset="0"/>
              </a:rPr>
              <a:t>ИСТОРИЈА</a:t>
            </a: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ОПШТИНСКОМ,ПЛАСМАН И УЧЕШЋЕ НА ОКРУЖНОМ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ЛИКОВНА КУЛТУРА</a:t>
            </a:r>
          </a:p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ИЗЛОЖЕН РАД У ЛИКОВНОМ ЦЕНТРУ НА ТЕМУ „СВЕТОСАВЉЕ И НАШЕ ДОБА“</a:t>
            </a:r>
          </a:p>
        </p:txBody>
      </p:sp>
    </p:spTree>
    <p:extLst>
      <p:ext uri="{BB962C8B-B14F-4D97-AF65-F5344CB8AC3E}">
        <p14:creationId xmlns:p14="http://schemas.microsoft.com/office/powerpoint/2010/main" val="10108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01332"/>
          </a:xfrm>
          <a:solidFill>
            <a:srgbClr val="FF00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УНА ПЕТКОВИЋ</a:t>
            </a:r>
            <a:r>
              <a:rPr lang="sr-Cyrl-RS" dirty="0">
                <a:solidFill>
                  <a:schemeClr val="bg1"/>
                </a:solidFill>
              </a:rPr>
              <a:t/>
            </a:r>
            <a:br>
              <a:rPr lang="sr-Cyrl-RS" dirty="0">
                <a:solidFill>
                  <a:schemeClr val="bg1"/>
                </a:solidFill>
              </a:rPr>
            </a:b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12192000" cy="6096001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sz="5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ctr"/>
            <a:r>
              <a:rPr lang="sr-Cyrl-RS" sz="60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СПОРТИСТА ГЕНЕРАЦИЈЕ</a:t>
            </a:r>
            <a:endParaRPr lang="sr-Cyrl-RS" sz="60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5" y="1296722"/>
            <a:ext cx="2957688" cy="4124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61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6"/>
    </mc:Choice>
    <mc:Fallback xmlns="">
      <p:transition spd="slow" advTm="6766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01332"/>
          </a:xfrm>
          <a:solidFill>
            <a:srgbClr val="FF00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УНА ПЕТКОВИЋ</a:t>
            </a:r>
            <a:r>
              <a:rPr lang="sr-Cyrl-RS" dirty="0">
                <a:solidFill>
                  <a:schemeClr val="bg1"/>
                </a:solidFill>
              </a:rPr>
              <a:t/>
            </a:r>
            <a:br>
              <a:rPr lang="sr-Cyrl-RS" dirty="0">
                <a:solidFill>
                  <a:schemeClr val="bg1"/>
                </a:solidFill>
              </a:rPr>
            </a:b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12192000" cy="6096001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МАЧЕВАЊЕ</a:t>
            </a:r>
          </a:p>
          <a:p>
            <a:r>
              <a:rPr lang="ru-RU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2. МЕСТО СЕНИОРИ (У23) ЕКИПНО У БЕОГРАДУ 2026.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21.ФЕБРУАРА НАСТУПАЛА НА ЕВРОПСКОМ ПРВЕНСТВУ У ГРУЗИЈИ 2026.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3. МЕСТО НА ДРЖАВНОМ ПРВЕНСТВУ ЗА ЈУНИОРЕ,2026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2. МЕСТО ЗА КАДЕТЕ И 1.МЕСТО (У20) ЕКИПНО 2026.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3.МЕСТО ЗА КАДЕТЕ(У17) У БЕОГРАДУ,2026.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1. МЕСТО НА  МЕМОРИЈАЛНОМ ТУРНИРУ –УБ 2026.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СЕНИОРСКОМ ДРЖАВНОМ ПРВЕНСТВУ (МАЈ 2026.).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3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ТАКМИЧАР ГЕНЕРАЦИЈЕ </a:t>
            </a:r>
            <a:r>
              <a:rPr lang="sr-Cyrl-RS" sz="32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2025. </a:t>
            </a:r>
            <a:r>
              <a:rPr lang="sr-Cyrl-RS" sz="3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 ПРАМ РЕЗУЛТАТА У МАЧЕВАЊУ</a:t>
            </a:r>
          </a:p>
          <a:p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(ПЛАТФОРМА ТАКМИЧАР ГЕНЕРАЦИЈЕ МИНИСТАРСТВА ПРОСВЕТЕ И ВЛАДЕ РЕПУБЛИКЕ СРБИЈЕ </a:t>
            </a:r>
            <a:r>
              <a:rPr lang="sr-Cyrl-RS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 </a:t>
            </a:r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ОКВИРУ СТРАТЕГИЈЕ РАЗВОЈА ОБРАЗОВАЊАИ ВАСПИТАЊА У РС </a:t>
            </a:r>
            <a:r>
              <a:rPr lang="sr-Cyrl-RS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ДО </a:t>
            </a:r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2030.ГОДИНЕ)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6"/>
    </mc:Choice>
    <mc:Fallback xmlns="">
      <p:transition spd="slow" advTm="6766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D3FA9-3A1B-FEBF-319A-475F48DF9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8E59-39EA-4F43-0ECD-1252D691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ЛАНА АНДРИЋ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8-2 РАЗРЕДА</a:t>
            </a:r>
            <a:br>
              <a:rPr lang="sr-Cyrl-RS" sz="2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2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ПРОФ.СЛАЂАНА ГВОЈИЋ, ПРОФ. БИЉАНА БОРИЋ, ПРОФ. МИРЈАНА ЖДРЊА ПРОФ.ЈЕЛЕНА КОСТИЋ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2C646-28D5-2DC8-AD4F-5F2CCB6E9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62500" lnSpcReduction="20000"/>
          </a:bodyPr>
          <a:lstStyle/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КЊИЖЕВНА ОЛИМПИЈАДА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ОКРУЖНОМ,                                                  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НЕМАЧКИ ЈЕЗИК </a:t>
            </a:r>
            <a:endParaRPr lang="sr-Cyrl-RS" sz="3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ОПШТИНСКОМ,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                                           </a:t>
            </a:r>
          </a:p>
          <a:p>
            <a:pPr algn="l"/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,ПЛАСМАН И УЧЕШЋЕ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ЛИКОВНА КУЛТУРА</a:t>
            </a: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ИЗЛОЖЕН РАД НА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71. ИЗЛОЖБИ ЛИКОВНИХ РАДОВА </a:t>
            </a:r>
          </a:p>
          <a:p>
            <a:pPr algn="l"/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ДЕЦЕ И ОМЛАДИНЕ СРБИЈЕ СА МЕЂУНАРОДНИМ УЧЕШЋЕМ, ТЕМА “ ПТИЦЕ“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7352" y="2899675"/>
            <a:ext cx="4359584" cy="32696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85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8409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7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СТРАХИЊА ПУШАРА</a:t>
            </a:r>
            <a:r>
              <a:rPr lang="sr-Cyrl-RS" sz="9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9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8-3 РАЗРЕДА</a:t>
            </a:r>
            <a:br>
              <a:rPr lang="sr-Cyrl-RS" sz="27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2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 ПРОФ.РАДЕ УГАРКОВИЋ, ПРОФ. МИРЈАНА ОРЛОВИЋ ПРОФ. МИРЈАНА ЖДРЊА</a:t>
            </a:r>
            <a:endParaRPr lang="sr-Latn-RS" sz="22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8410"/>
            <a:ext cx="12191999" cy="5399590"/>
          </a:xfrm>
          <a:solidFill>
            <a:srgbClr val="FF00FF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sr-Cyrl-RS" sz="32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32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sz="24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ТАКМИЧЕЊУ </a:t>
            </a:r>
          </a:p>
          <a:p>
            <a:pPr marL="0" indent="0">
              <a:buNone/>
            </a:pP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„КЕНГУР БЕЗ ГРАНИЦА“</a:t>
            </a: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ФИНАЛНОМ-</a:t>
            </a:r>
          </a:p>
          <a:p>
            <a:pPr marL="0" indent="0">
              <a:buNone/>
            </a:pP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РЕПУБЛИЧКОМ ТАКМИЧЕЊУ„КЕНГУР БЕЗ ГРАНИЦА“</a:t>
            </a:r>
          </a:p>
          <a:p>
            <a:pPr marL="0" indent="0">
              <a:buNone/>
            </a:pPr>
            <a:r>
              <a:rPr lang="sr-Cyrl-RS" sz="2400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НАГРАДЕ 2025/26.</a:t>
            </a:r>
            <a:endParaRPr lang="sr-Cyrl-RS" sz="24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ХЕМИЈА </a:t>
            </a:r>
            <a:endParaRPr lang="sr-Cyrl-RS" sz="18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БИОЛОГИЈА</a:t>
            </a: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ПОХВАЛНИЦА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ОПШТИНСКОМ ТАКМИЧЕЊУ</a:t>
            </a:r>
            <a:endParaRPr lang="sr-Cyrl-RS" sz="32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73" y="2081111"/>
            <a:ext cx="3021716" cy="43880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4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B9DAC-A228-C83D-FE82-A0E25047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3594-4D87-EC30-7C08-7187999EC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МИЛА СЕКУЛИЋ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8-6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СПОЉНИ САРАДНИК, ПРОФ.ИВАНА ЂУРЂЕВ,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ПРОФ.ВЕСНА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КАЛОПЕР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849E-8EAA-9C7C-EB8D-45BCDEC40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92300"/>
            <a:ext cx="12192000" cy="5118101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МУЗИЧКИ ТАЛЕНТОВАНА УЧЕНИЦА-СВИРА КЛАВИР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ДОБИТНИЦА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ПОКРАЈИНСКЕ НАГРАДЕ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ЗА МУЗИЧКО                                                                    СТВАРАЛАШТВО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„ТАЛЕНТИ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2025.“</a:t>
            </a:r>
          </a:p>
          <a:p>
            <a:pPr algn="l"/>
            <a:endParaRPr lang="sr-Cyrl-RS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ЈЕЗИК И ЈЕЗИЧКА КУЛТУРА</a:t>
            </a:r>
            <a:endParaRPr lang="sr-Cyrl-RS" sz="28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ГЕОГРАФИЈА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20" y="2695744"/>
            <a:ext cx="2778454" cy="40206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5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85731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ЈОВАНА ТОМЧИЋ</a:t>
            </a:r>
            <a:b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8-6 РАЗРЕДА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 СПОЉНИ САРАДНИК - БРАНИСЛАВ ШЕКУЛАРАЦ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3215"/>
            <a:ext cx="12191999" cy="5584786"/>
          </a:xfrm>
          <a:solidFill>
            <a:srgbClr val="FF00FF"/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144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ШАХ</a:t>
            </a:r>
            <a:r>
              <a:rPr lang="sr-Cyrl-RS" sz="96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: ПОЈЕДИНАЧНО </a:t>
            </a:r>
            <a:r>
              <a:rPr lang="sr-Cyrl-RS" sz="9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ПОСТИГНУЋЕ: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    </a:t>
            </a:r>
            <a:r>
              <a:rPr lang="sr-Cyrl-RS" sz="9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9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9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tx1"/>
                  </a:solidFill>
                </a:ln>
                <a:latin typeface="Algerian" panose="04020705040A02060702" pitchFamily="82" charset="0"/>
              </a:rPr>
              <a:t>ПЛАСМАН И УЧЕШЋЕ </a:t>
            </a:r>
            <a:r>
              <a:rPr lang="sr-Cyrl-RS" sz="9600" b="1" dirty="0">
                <a:ln>
                  <a:solidFill>
                    <a:schemeClr val="tx1"/>
                  </a:solidFill>
                </a:ln>
                <a:latin typeface="Algerian" panose="04020705040A02060702" pitchFamily="82" charset="0"/>
              </a:rPr>
              <a:t>НА РЕПУБЛИЧКОМ ТАКМИЧЕЊУ</a:t>
            </a:r>
            <a:endParaRPr lang="sr-Cyrl-RS" sz="96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ПОСТИГНУЋЕ: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96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9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96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>
              <a:buNone/>
            </a:pPr>
            <a:endParaRPr lang="sr-Cyrl-RS" sz="9600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r>
              <a:rPr lang="sr-Cyrl-RS" sz="96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ПОДМЛАДАК  </a:t>
            </a:r>
            <a:r>
              <a:rPr lang="sr-Cyrl-RS" sz="96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ЦРВЕНОГ КРСТА-ПРВА ПОМОЋ </a:t>
            </a:r>
          </a:p>
          <a:p>
            <a:pPr>
              <a:buNone/>
            </a:pPr>
            <a:r>
              <a:rPr lang="sr-Cyrl-RS" sz="96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Cyrl-RS" sz="96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: 3 МЕСТО НА </a:t>
            </a:r>
            <a:r>
              <a:rPr lang="sr-Cyrl-RS" sz="96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ГРАДСКОМ/</a:t>
            </a:r>
          </a:p>
          <a:p>
            <a:pPr>
              <a:buNone/>
            </a:pPr>
            <a:r>
              <a:rPr lang="sr-Cyrl-RS" sz="96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ОПШТИНСКОМ </a:t>
            </a:r>
            <a:r>
              <a:rPr lang="sr-Cyrl-RS" sz="88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ТАКМИЧЕЊУ</a:t>
            </a:r>
            <a:endParaRPr lang="en-US" sz="8800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sz="96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4" y="1585732"/>
            <a:ext cx="3317966" cy="4880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15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КАЛИНА МАЛЕТИЋ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8-3 РАЗРЕДА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 СЛАЂАНА ГВОЈИЋ, ПРОФ. МИРЈАНА ОРЛОВИЋ</a:t>
            </a: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ЈЕЗИК И КЊИЖЕВНОСТ </a:t>
            </a:r>
            <a:r>
              <a:rPr lang="sr-Cyrl-RS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-                                                                                                                               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ПРВО МЕСТО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</a:t>
            </a:r>
            <a:r>
              <a:rPr lang="sr-Cyrl-RS" sz="24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                                                                    </a:t>
            </a:r>
            <a:r>
              <a:rPr lang="sr-Cyrl-RS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ДОБИТНИЦА ВИДОВДАНСКЕ </a:t>
            </a: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 ПОКРАЈИНСКЕ </a:t>
            </a:r>
            <a:r>
              <a:rPr lang="sr-Cyrl-RS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НАГРАДЕ</a:t>
            </a:r>
            <a:endParaRPr lang="sr-Cyrl-RS" sz="24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ХЕМИЈА</a:t>
            </a:r>
            <a:r>
              <a:rPr lang="sr-Cyrl-RS" sz="20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                                               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7382" y="2739283"/>
            <a:ext cx="4357785" cy="3268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50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6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ТИНА ЛАЗАРЕВИЋ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8-2 РАЗРЕДА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МЕНТОРИ:ПРОФ. СЛАЂАНА ГВОЈИЋ, ПРОФ.БИЉАНА БОРИЋ</a:t>
            </a: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КЊИЖЕВНОСТ</a:t>
            </a:r>
            <a:endParaRPr lang="sr-Cyrl-RS" sz="24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30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30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</a:t>
            </a:r>
            <a:endParaRPr lang="sr-Cyrl-RS" sz="24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30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НЕМАЧКИ ЈЕЗИК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НА ОКРУЖНОМ ТАКМИЧЕЊУ</a:t>
            </a:r>
          </a:p>
          <a:p>
            <a:pPr algn="ctr"/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69" y="2203509"/>
            <a:ext cx="2954793" cy="43608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50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E7802-F5C3-6387-77DA-D08AFE65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838B-E846-66FC-81EA-9C5EC0E1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МЛАДИ ПЕСНИЦИ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УЧЕНИЦИ 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ВЕСНА ЂУРИЋ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F48FC-590E-CE0D-CDCF-1C9D2B522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b="1" u="sng" dirty="0">
              <a:latin typeface="Bahnschrift SemiBold" panose="020B0502040204020203" pitchFamily="34" charset="0"/>
            </a:endParaRPr>
          </a:p>
          <a:p>
            <a:r>
              <a:rPr lang="sr-Cyrl-RS" sz="3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АЛЕКСАНДАР ЗЕЧЕВИЋ </a:t>
            </a:r>
          </a:p>
          <a:p>
            <a:r>
              <a:rPr lang="sr-Cyrl-RS" sz="3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ЕЛЕНА ГАЈЕВИЋ</a:t>
            </a:r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ДАРОВИТИ УЧЕНИЦИ ЗА ЛИТЕРАРНО СТВАРАЛАШТВО-ПЕСНИШТВО</a:t>
            </a: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НАГРАЂЕНЕ ПЕСМЕ МЕЂУ 300 НАЈБОЉИХ ДЕЧИЈИХ ПЕСАМА-                         </a:t>
            </a: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ОБЈАВЉЕНЕ У ЗБОРНИКУ ДЕЧЈИХ ПЕСАМА ЗА 2026.ГОДИНУ.</a:t>
            </a: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ТАТЈАНА НЕГРУ</a:t>
            </a:r>
          </a:p>
          <a:p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ОБЈАВЉЕНА ПЕСМА „МАШТА“ У ДНЕВНОМ ЛИСТУ „ДНЕВНИК“</a:t>
            </a:r>
          </a:p>
        </p:txBody>
      </p:sp>
    </p:spTree>
    <p:extLst>
      <p:ext uri="{BB962C8B-B14F-4D97-AF65-F5344CB8AC3E}">
        <p14:creationId xmlns:p14="http://schemas.microsoft.com/office/powerpoint/2010/main" val="1400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МИОНА ВУКМИРОВИЋ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8-6 РАЗРЕДА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 САЊА ТРИВИЋ МИОКОВИЋ, ПРОФ. МИРЈАНА РАДОЈИЧИЋ</a:t>
            </a:r>
            <a:endParaRPr lang="sr-Latn-RS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НЕМАЧКИ ЈЕЗИК 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>
              <a:buNone/>
            </a:pPr>
            <a:endParaRPr lang="sr-Cyrl-RS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ЈЕЗИК 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ОКРУЖНОМ ТАКМИЧЕЊУ</a:t>
            </a:r>
          </a:p>
          <a:p>
            <a:pPr algn="ctr"/>
            <a:endParaRPr lang="sr-Latn-RS" dirty="0"/>
          </a:p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32" y="2476306"/>
            <a:ext cx="2769325" cy="40932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486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6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ВАЊА ГОСТОЈИЋ</a:t>
            </a:r>
            <a:br>
              <a:rPr lang="sr-Cyrl-RS" sz="6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 ВЕСНА КАЛОПЕР</a:t>
            </a:r>
            <a:endParaRPr lang="sr-Latn-RS" sz="27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sz="36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36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ГЕОГРАФИЈА</a:t>
            </a:r>
            <a:endParaRPr lang="sr-Cyrl-RS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Latn-RS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18288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18288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   </a:t>
            </a:r>
          </a:p>
          <a:p>
            <a:pPr marL="18288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18288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</a:t>
            </a:r>
            <a:r>
              <a:rPr lang="sr-Cyrl-RS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pPr marL="18288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18288" indent="0">
              <a:buNone/>
            </a:pPr>
            <a:r>
              <a:rPr lang="sr-Cyrl-RS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И ПОКРАЈИНСКЕ НАГРАДЕ </a:t>
            </a:r>
            <a:endParaRPr lang="sr-Cyrl-R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10" y="2568174"/>
            <a:ext cx="2858333" cy="40235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3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МИЉАНА МАРИЋ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8-3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 ПРОФ. СЛАЂАНА  ГВОЈИЋ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</a:t>
            </a:r>
            <a:r>
              <a:rPr lang="sr-Cyrl-RS" sz="28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ЈЕЗИК И ЈЕЗИЧКА КУЛТУРА</a:t>
            </a: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r-Cyrl-RS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r-Cyrl-RS" sz="28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</a:t>
            </a:r>
            <a:endParaRPr lang="sr-Cyrl-RS" sz="28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r-Cyrl-RS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algn="l"/>
            <a:endParaRPr lang="sr-Cyrl-RS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МЕСТО </a:t>
            </a:r>
            <a:r>
              <a:rPr lang="sr-Cyrl-RS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algn="l"/>
            <a:endParaRPr lang="sr-Cyrl-RS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МЕСТО </a:t>
            </a:r>
            <a:r>
              <a:rPr lang="sr-Cyrl-RS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РЕПУБЛИЧКОМ </a:t>
            </a:r>
            <a:r>
              <a:rPr lang="sr-Cyrl-RS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pPr marL="18288"/>
            <a:endParaRPr lang="sr-Cyrl-RS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sz="20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ДОБИТНИЦА </a:t>
            </a:r>
            <a:r>
              <a:rPr lang="sr-Cyrl-RS" sz="20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ВИДОВДАНСКЕ И ПОКРАЈИНСКЕ </a:t>
            </a:r>
            <a:r>
              <a:rPr lang="sr-Cyrl-RS" sz="20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НАГРАДЕ 2025/26.</a:t>
            </a:r>
            <a:endParaRPr lang="sr-Cyrl-RS" sz="20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sr-Cyrl-RS" sz="2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b="3956"/>
          <a:stretch/>
        </p:blipFill>
        <p:spPr>
          <a:xfrm rot="5400000">
            <a:off x="8102631" y="2955866"/>
            <a:ext cx="4068292" cy="2769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98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"/>
    </mc:Choice>
    <mc:Fallback xmlns="">
      <p:transition spd="slow" advTm="4815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D1CA-1FC0-7CD3-F6E7-85C5B33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3449-3087-90E6-FCF9-8F02AFEE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МАРКО ОДАНОВИЋ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8-6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СПОЉНИ САРАДНИК, ПРОФ ЉУБИЦА ОБРАДОВИЋ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2DF4A-8562-1144-2EFA-B860EE70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МУЗИЧКИ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ТАЛЕНТОВАН УЧЕНИК-СВИРА КЛАВИР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ДОБИТНИК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ПОКРАЈИНСКЕ НАГРАДЕ „ТАЛЕНТИ 2025“</a:t>
            </a:r>
          </a:p>
          <a:p>
            <a:pPr algn="l"/>
            <a:endParaRPr lang="sr-Cyrl-RS" sz="28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sz="2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 ЗА                                       ИНСТРУМЕНТАЛНУ КОМПОЗИЦИЈУ ЗА КЛАВИР                                                                “ЕТИДА ХРОМАТИКА</a:t>
            </a:r>
            <a:r>
              <a:rPr lang="sr-Cyrl-RS" sz="28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“/ДОБИТНИК ВИДОВДАНСКЕ НАГРАДЕ</a:t>
            </a:r>
            <a:endParaRPr lang="sr-Cyrl-RS" sz="28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ДОБИТНИК ДИПЛОМЕ „ДОСИТЕЈ ОБРАДОВИЋ“</a:t>
            </a: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ДОБИТНИК ДИПЛОМЕ „ЉУБИЦА МАРИЋ“</a:t>
            </a: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ДОБИТНИК ДИПЛОМЕ „ВУК КАРАЏИЋ“</a:t>
            </a: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ДОБИТНИК ДИПЛОМЕ “КОРНЕЛИЈЕ СТАНКОВИЋ“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29" y="2353377"/>
            <a:ext cx="2648508" cy="44131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48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59858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НЕМАЊА ГРЛИЋ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8-6 РАЗРЕДА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СПОЉНИ САРАДНИК, ПОДРШКА: ПРОФ. СИНИША ЦВЕТКОВИЋ </a:t>
            </a:r>
            <a:endParaRPr lang="sr-Latn-RS" sz="2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559859"/>
            <a:ext cx="12192000" cy="5298141"/>
          </a:xfrm>
          <a:solidFill>
            <a:srgbClr val="FF00FF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r-Cyrl-RS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</a:t>
            </a:r>
            <a:r>
              <a:rPr lang="sr-Cyrl-RS" sz="59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СПОРТИСТА-ЏУДО</a:t>
            </a:r>
            <a:endParaRPr lang="sr-Cyrl-RS" sz="59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51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-ШКОЛСКО ПРВЕНСТВО</a:t>
            </a:r>
            <a:r>
              <a:rPr lang="sr-Latn-RS" sz="51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51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ВОЈВОДИНЕ-</a:t>
            </a:r>
          </a:p>
          <a:p>
            <a:pPr marL="0" indent="0">
              <a:buNone/>
            </a:pPr>
            <a:endParaRPr lang="sr-Cyrl-RS" sz="51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51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>
              <a:buNone/>
            </a:pPr>
            <a:r>
              <a:rPr lang="sr-Cyrl-RS" sz="51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ШКОЛСКОГ СПОРТА                                              </a:t>
            </a:r>
          </a:p>
          <a:p>
            <a:pPr marL="0" indent="0">
              <a:buNone/>
            </a:pPr>
            <a:endParaRPr lang="sr-Cyrl-RS" sz="51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ПРВО МЕСТО НА СПОРТСКОЈ ОЛИМПИЈАДИ </a:t>
            </a: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ШКОЛСКЕ ОМАЛАДИНЕ ВОЈВОДИНЕ (СОШОВ)</a:t>
            </a:r>
          </a:p>
          <a:p>
            <a:pPr marL="0" indent="0">
              <a:buNone/>
            </a:pPr>
            <a:endParaRPr lang="sr-Cyrl-RS" sz="51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8 ЗАПАЖЕНИХ РЕЗУЛТАТИ ОД 2021. </a:t>
            </a:r>
            <a:r>
              <a:rPr lang="sr-Cyrl-RS" sz="5100" b="1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НАЛАЗИ </a:t>
            </a: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СЕ НА                                                                                                                                     ЛИСТИ ПОСТИГНУЋА</a:t>
            </a:r>
          </a:p>
          <a:p>
            <a:pPr marL="0" indent="0">
              <a:buNone/>
            </a:pPr>
            <a:endParaRPr lang="sr-Cyrl-RS" sz="51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51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</a:t>
            </a:r>
            <a:r>
              <a:rPr lang="sr-Cyrl-RS" sz="51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НАГРАДЕ 2025/26.</a:t>
            </a:r>
            <a:endParaRPr lang="sr-Cyrl-RS" sz="51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896036"/>
            <a:ext cx="3507883" cy="4677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75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АНДРЕЈ МАРЦЕЛ МАЊКО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</a:t>
            </a:r>
            <a:r>
              <a:rPr lang="sr-Cyrl-RS" sz="24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: ПРОФ.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ДАНИЕЛ ДИМИТРИЈЕВИЋ, ПРОФ. МИРЈАНА </a:t>
            </a:r>
            <a:r>
              <a:rPr lang="sr-Cyrl-RS" sz="24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РАДОЈИЧИЋ</a:t>
            </a:r>
            <a:endParaRPr lang="sr-Latn-RS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ПОДМЛАДАК </a:t>
            </a:r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ЦРВЕНОГ КРСТА-ПРВА ПОМОЋ</a:t>
            </a:r>
          </a:p>
          <a:p>
            <a:pPr>
              <a:buNone/>
            </a:pP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: </a:t>
            </a: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3 МЕСТО НА ГРАДСКОМ/</a:t>
            </a:r>
          </a:p>
          <a:p>
            <a:pPr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ОПШТИНСКОМ ТАКМИЧЕЊУ</a:t>
            </a:r>
          </a:p>
          <a:p>
            <a:pPr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ПРВО МЕСТО НА ПОКРАЈИНСКОМ ТАКМИЧЕЊУ</a:t>
            </a:r>
          </a:p>
          <a:p>
            <a:pPr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ПЛАСМАН НА ДРЖАВНО ТАКМИЧЕЊЕ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16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(СЕПТЕМБАР</a:t>
            </a:r>
            <a:r>
              <a:rPr lang="sr-Cyrl-RS" sz="16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)</a:t>
            </a:r>
          </a:p>
          <a:p>
            <a:pPr>
              <a:buNone/>
            </a:pPr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</a:t>
            </a:r>
            <a:r>
              <a:rPr lang="sr-Cyrl-RS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</a:t>
            </a: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>
              <a:buNone/>
            </a:pPr>
            <a:endParaRPr lang="sr-Cyrl-RS" sz="1600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endParaRPr lang="sr-Latn-RS" sz="16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endParaRPr lang="sr-Latn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18" y="2297861"/>
            <a:ext cx="2960753" cy="4236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83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МАША ЧАВИЋ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</a:t>
            </a:r>
            <a:r>
              <a:rPr lang="sr-Latn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8-4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 ПРОФ.ИВАНА ЂУРЂЕВ, ПРОФ. МИРЈАНА ЖДРЊА</a:t>
            </a: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</a:t>
            </a: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</a:t>
            </a: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>
              <a:buNone/>
            </a:pPr>
            <a:endParaRPr lang="sr-Cyrl-RS" sz="24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</a:t>
            </a: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ПОХВАЛНИЦА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sz="2400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77" y="2608170"/>
            <a:ext cx="2655845" cy="3760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81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Latn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A</a:t>
            </a:r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ЛЕКСА ЧАВИЋ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8-1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</a:t>
            </a:r>
            <a:r>
              <a:rPr lang="sr-Cyrl-RS" sz="2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ПРОФ.РАДЕ УГАРКОВИЋ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</a:t>
            </a:r>
            <a:r>
              <a:rPr lang="sr-Latn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M 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pPr marL="0" indent="0">
              <a:buNone/>
            </a:pP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„КЕНГУР БЕЗ ГРАНИЦА“</a:t>
            </a:r>
          </a:p>
          <a:p>
            <a:pPr marL="0" indent="0">
              <a:buNone/>
            </a:pPr>
            <a:endParaRPr lang="sr-Cyrl-RS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254" y="2098162"/>
            <a:ext cx="2957563" cy="44343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309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DDDA-D871-9B80-B1A7-C20A521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AD7D-347B-BF0E-1F0C-27CAFAD8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КАТАРИНА НАЂ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8-1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СЛАЂАНА ГВОЈИЋ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CF3EC-B846-CD20-118E-3B5275E22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/КЊИЖЕВНА ОЛИМПИЈАДА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52" y="2446134"/>
            <a:ext cx="2901526" cy="41897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15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12711"/>
          </a:xfrm>
          <a:solidFill>
            <a:srgbClr val="FF00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ЈУГ БОЈАНОВИЋ</a:t>
            </a:r>
            <a:r>
              <a:rPr lang="sr-Cyrl-RS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0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24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МЕНТОРИ:СПОЉНИ САРАДНИК, ПОДРШКА: ПРОФ.СИНИША ЦВЕТКОВИЋ,          </a:t>
            </a:r>
            <a:r>
              <a:rPr lang="sr-Cyrl-RS" sz="2400" cap="none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                                </a:t>
            </a:r>
            <a:r>
              <a:rPr lang="sr-Cyrl-RS" sz="24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ПРОФ</a:t>
            </a:r>
            <a:r>
              <a:rPr lang="sr-Cyrl-RS" sz="2400" cap="none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 ДАНИЕЛ </a:t>
            </a:r>
            <a:r>
              <a:rPr lang="sr-Cyrl-RS" sz="2400" cap="none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ДИМИТРИЈЕВИЋ</a:t>
            </a:r>
            <a:endParaRPr lang="sr-Latn-RS" sz="2400" cap="none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711"/>
            <a:ext cx="12192000" cy="5515106"/>
          </a:xfr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sr-Cyrl-RS" sz="3200" b="1" u="sng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3200" b="1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ЏУДО ТАКМИЧЕЊЕ </a:t>
            </a:r>
          </a:p>
          <a:p>
            <a:pPr marL="0" indent="0">
              <a:buNone/>
            </a:pPr>
            <a:endParaRPr lang="sr-Cyrl-RS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ТРЕЋЕ МЕСТО</a:t>
            </a:r>
            <a:r>
              <a:rPr lang="sr-Cyrl-R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-ШКОЛСКО ПРВЕНСТВО ВОЈВОДИНЕ</a:t>
            </a:r>
          </a:p>
          <a:p>
            <a:pPr marL="0" indent="0">
              <a:buNone/>
            </a:pPr>
            <a:endParaRPr lang="sr-Cyrl-RS" sz="2400" u="sng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ДРУГО МЕСТО НА </a:t>
            </a:r>
            <a:r>
              <a:rPr lang="sr-Cyrl-R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СПОРТСКОЈ ОЛИМПИЈАДИ ШКОЛСКЕ </a:t>
            </a:r>
          </a:p>
          <a:p>
            <a:pPr marL="0" indent="0">
              <a:buNone/>
            </a:pPr>
            <a:r>
              <a:rPr lang="sr-Cyrl-R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ОМЛАДИНЕ ВОЈВОДИНЕ (СОШОВ)</a:t>
            </a:r>
            <a:endParaRPr lang="sr-Cyrl-RS" sz="2400" b="1" u="sng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Cyrl-RS" sz="2400" b="1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ПОДМЛАДАК ЦРВЕНОГ КРСТА-  ПРВА ПОМОЋ</a:t>
            </a:r>
          </a:p>
          <a:p>
            <a:pPr marL="0" indent="0">
              <a:buNone/>
            </a:pPr>
            <a:endParaRPr lang="sr-Cyrl-RS" sz="2400" b="1" u="sng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ЕКИПНО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:ТРЕЋЕ МЕСТО </a:t>
            </a:r>
            <a:r>
              <a:rPr lang="sr-Cyrl-RS" sz="2400" b="1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НА ГРАДСКОМ/ОПШТИНСКОМ Т.</a:t>
            </a:r>
            <a:endParaRPr lang="sr-Latn-R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93DE4-42D3-740A-7AFA-C672CCA882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r="9143"/>
          <a:stretch/>
        </p:blipFill>
        <p:spPr>
          <a:xfrm>
            <a:off x="8365880" y="2057198"/>
            <a:ext cx="3265715" cy="4426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92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E7802-F5C3-6387-77DA-D08AFE65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838B-E846-66FC-81EA-9C5EC0E1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НАЈМЛАЂИ ПЕСНИЦИ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УЧЕНИЦИ 3-6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АДРИЈАНА ЗЕЧИЋ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F48FC-590E-CE0D-CDCF-1C9D2B522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НАЂА КУЛУНЏИЈА     РЕЉА ОГЊЕНОВИЋ    АЛЕКСАНДАР ДАМЈАНОВ</a:t>
            </a: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ДАРОВИТИ УЧЕНИЦИ ЗА ЛИТЕРАРНО СТВАРАЛАШТВО-ПЕСНИШТВО</a:t>
            </a: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НАГРАЂЕНЕ ПЕСМЕ МЕЂУ 300 НАЈБОЉИХ ДЕЧИЈИХ ПЕСАМА-                         </a:t>
            </a: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ОБЈАВЉЕНЕ У ЗБОРНИКУ ДЕЧЈИХ ПЕСАМА ЗА 2026.ГОДИНУ.</a:t>
            </a: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33552-8938-E0D4-CC89-7EF3A0193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1" y="2604305"/>
            <a:ext cx="1547150" cy="27264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69455-D38F-BFD0-436B-7FBB232B9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309" y="2922627"/>
            <a:ext cx="2736713" cy="20525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BFE21-96F0-B292-F274-79CD2A00F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1362" y="2922629"/>
            <a:ext cx="2736711" cy="20525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81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8983"/>
          </a:xfr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МИЛОШ СТАНАР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УЧЕНИК 8-4 РАЗРЕДА</a:t>
            </a:r>
            <a:br>
              <a:rPr lang="sr-Cyrl-R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МЕНТОР: СПОЉНИ САРАДНИК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58983"/>
            <a:ext cx="12192000" cy="5199017"/>
          </a:xfrm>
          <a:solidFill>
            <a:srgbClr val="FF00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sr-Cyrl-RS" sz="32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ЏУДО</a:t>
            </a:r>
          </a:p>
          <a:p>
            <a:pPr marL="0" indent="0">
              <a:buNone/>
            </a:pPr>
            <a:endParaRPr lang="sr-Cyrl-RS" sz="3200" b="1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РЕГИОНАЛНОМ ШАМПИОНАТУ ВОЈВОДИНЕ</a:t>
            </a:r>
          </a:p>
          <a:p>
            <a:pPr marL="0" indent="0">
              <a:buNone/>
            </a:pPr>
            <a:endParaRPr lang="sr-Cyrl-RS" sz="2400" b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</a:t>
            </a:r>
            <a:r>
              <a:rPr lang="sr-Latn-RS" sz="2400" b="1" u="sng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 УЧЕШЋЕ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ДРЖАВНОМ ТАКМИЧЕЊУ</a:t>
            </a:r>
          </a:p>
          <a:p>
            <a:endParaRPr lang="sr-Cyrl-RS" sz="32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8CC01-0CDD-69FE-46B4-8D5AB49F2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0794" y="2877300"/>
            <a:ext cx="4352038" cy="2762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04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ЕЛЕНА МЕДИЋ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8-5 РАЗРЕДА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МЕНТОР:ПРОФ.ИВАНА ЂУРЂЕВ</a:t>
            </a: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 И ЈЕЗИЧКА КУЛТУРА</a:t>
            </a: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sz="24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sz="24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4C99F-729B-09DD-5E66-5820FFD5F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99" y="2373856"/>
            <a:ext cx="2668348" cy="40201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711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ЈЕЛЕНА ПАВКОВ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8-5 РАЗРЕДА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БИЉАНА БОРИЋ</a:t>
            </a:r>
            <a:endParaRPr lang="sr-Latn-RS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НЕМАЧКИ ЈЕЗИК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92" y="2298043"/>
            <a:ext cx="2980103" cy="4171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61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1BB4-8382-6B92-022C-816030992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61B7-484B-AC43-78D5-F5E0755D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0799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ВАСИЛИЈ КРЈАЖЕВСКИХ</a:t>
            </a:r>
            <a:endParaRPr lang="sr-Latn-RS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8438-9343-4C77-1758-A89B85A2E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0244"/>
            <a:ext cx="12191999" cy="553775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ПРВО МЕСТО НА ОКРУЖНОМ ТАКМИЧЕЊУ У ОРЈЕНТИРИНГУ</a:t>
            </a:r>
            <a:endParaRPr lang="sr-Cyrl-RS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0"/>
          <a:stretch/>
        </p:blipFill>
        <p:spPr>
          <a:xfrm>
            <a:off x="4018844" y="1790077"/>
            <a:ext cx="4233334" cy="303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34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0"/>
    </mc:Choice>
    <mc:Fallback xmlns="">
      <p:transition spd="slow" advTm="662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8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ПЕЂА ЈАНЕШ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8-4 РАЗРЕДА</a:t>
            </a:r>
            <a:br>
              <a:rPr lang="sr-Cyrl-RS" sz="27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ПРОФ.РАДЕ УГАРКОВИЋ</a:t>
            </a:r>
            <a:endParaRPr lang="sr-Latn-RS" sz="27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sz="30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30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МАТЕМАТИКА</a:t>
            </a:r>
            <a:endParaRPr lang="sr-Latn-RS" sz="30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sz="24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>
              <a:buNone/>
            </a:pPr>
            <a:endParaRPr lang="sr-Cyrl-RS" sz="2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ТАКМИЧЕЊУ</a:t>
            </a:r>
          </a:p>
          <a:p>
            <a:pPr marL="0" indent="0">
              <a:buNone/>
            </a:pP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„КЕНГУР БЕЗ ГРАНИЦА“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8961" y="3423185"/>
            <a:ext cx="4069989" cy="21787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86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КАРОЛИНА ФАЛУШИ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8-1 РАЗРЕДА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</a:t>
            </a:r>
            <a:r>
              <a:rPr lang="sr-Latn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J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ЕЛЕНА ДАКИЋ</a:t>
            </a:r>
            <a:endParaRPr lang="sr-Latn-RS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ЈЕЗИК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2F6A6-A436-F69E-D2E4-B6CEEEC47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8" y="2175635"/>
            <a:ext cx="3113532" cy="44165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859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9973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МИЛОШ ЧЕГАР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УЧЕНИК 8-1 РАЗРЕДА</a:t>
            </a:r>
            <a:b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МЕНТОР:ПРОФ. РАДЕ УГАРКОВИЋ</a:t>
            </a:r>
            <a:endParaRPr lang="en-U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9732"/>
            <a:ext cx="12192000" cy="4758267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sz="2800" b="1" u="sng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800" b="1" u="sng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>
              <a:buNone/>
            </a:pPr>
            <a:endParaRPr lang="sr-Cyrl-RS" sz="24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sz="2400" b="1" u="sng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400" b="1" u="sng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>
              <a:buNone/>
            </a:pPr>
            <a:endParaRPr lang="sr-Cyrl-RS" sz="24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sz="2400" b="1" u="sng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400" b="1" u="sng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ОКРУЖНОМ ТАКМИЧЕЊУ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C74CE8-C4B3-44BB-7CC7-FB134E028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448" r="7011" b="4167"/>
          <a:stretch>
            <a:fillRect/>
          </a:stretch>
        </p:blipFill>
        <p:spPr bwMode="auto">
          <a:xfrm>
            <a:off x="8649546" y="2553250"/>
            <a:ext cx="2645093" cy="38512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181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ТОМО ШУБАРА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8-4 РАЗРЕД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ПРОФ.ВЕСНА КАЛОПЕР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sr-Cyrl-RS" sz="2800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ГЕОГРАФИЈА</a:t>
            </a:r>
          </a:p>
          <a:p>
            <a:endParaRPr lang="sr-Cyrl-RS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ОПШТИНСКОМ ТАКМИЧЕЊУ</a:t>
            </a:r>
            <a:endParaRPr lang="sr-Cyrl-RS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2D5DE-F557-3016-BEA9-C805E5127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5807" y="2602825"/>
            <a:ext cx="4445543" cy="3334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"/>
    </mc:Choice>
    <mc:Fallback xmlns="">
      <p:transition spd="slow" advTm="4815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36914"/>
          </a:xfr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ЕЛЕНА КУГЛИ</a:t>
            </a: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УЧЕНИЦА 8-6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 ДАНИЕЛ ДИМИТРИЈЕВИЋ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6914"/>
            <a:ext cx="12192000" cy="5512526"/>
          </a:xfrm>
          <a:solidFill>
            <a:srgbClr val="FF00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sr-Cyrl-RS" u="sng" dirty="0">
              <a:latin typeface="Bahnschrift SemiBold" panose="020B0502040204020203" pitchFamily="34" charset="0"/>
            </a:endParaRPr>
          </a:p>
          <a:p>
            <a:pPr>
              <a:buNone/>
            </a:pPr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ПОДМЛАДАК  ЦРВЕНОГ КРСТА-ПРВА ПОМОЋ </a:t>
            </a:r>
          </a:p>
          <a:p>
            <a:pPr>
              <a:buNone/>
            </a:pPr>
            <a:endParaRPr lang="sr-Cyrl-R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endParaRPr lang="sr-Cyrl-RS" sz="2400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r>
              <a:rPr lang="sr-Cyrl-RS" sz="24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: </a:t>
            </a:r>
            <a:r>
              <a:rPr lang="sr-Cyrl-RS" sz="24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3. </a:t>
            </a: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МЕСТО НА ГРАДСКОМ/</a:t>
            </a:r>
          </a:p>
          <a:p>
            <a:pPr>
              <a:buNone/>
            </a:pPr>
            <a:endParaRPr lang="sr-Cyrl-R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endParaRPr lang="sr-Cyrl-RS" sz="2400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>
              <a:buNone/>
            </a:pPr>
            <a:r>
              <a:rPr lang="sr-Cyrl-RS" sz="24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ОПШТИНСКОМ </a:t>
            </a: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ТАКМИЧЕЊУ</a:t>
            </a:r>
            <a:endParaRPr lang="en-U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90" y="2457268"/>
            <a:ext cx="2953189" cy="41956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79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9973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АЛЕКСАНДАР ЈАГЛИЦА</a:t>
            </a: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УЧЕНИК 8-6 РАЗРЕДА</a:t>
            </a:r>
            <a:br>
              <a:rPr lang="sr-Cyrl-RS" sz="2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МЕНТОР: ПРОФ. ИВАНА СПАСОЈЕВИЋ</a:t>
            </a:r>
            <a:endParaRPr lang="en-US" sz="2400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9732"/>
            <a:ext cx="12192000" cy="4758267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sz="2800" b="1" u="sng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800" b="1" u="sng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>
              <a:buNone/>
            </a:pPr>
            <a:endParaRPr lang="sr-Cyrl-RS" sz="24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sz="2400" b="1" u="sng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400" b="1" u="sng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такмичењу </a:t>
            </a:r>
          </a:p>
          <a:p>
            <a:pPr marL="0" indent="0">
              <a:buNone/>
            </a:pPr>
            <a:r>
              <a:rPr lang="sr-Cyrl-RS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“КЕНГУР БЕЗ ГРАНИЦА“</a:t>
            </a:r>
          </a:p>
          <a:p>
            <a:pPr marL="0" indent="0">
              <a:buNone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45EF4-F659-917F-6734-B42387385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2104"/>
          <a:stretch>
            <a:fillRect/>
          </a:stretch>
        </p:blipFill>
        <p:spPr>
          <a:xfrm rot="5400000">
            <a:off x="7933694" y="2894675"/>
            <a:ext cx="4187395" cy="3168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21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014D8-419E-6E83-2725-D6FF1E87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4987-5BAA-68FF-95CC-B13C89B95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АЛ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КСАНДАР З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ЧЕВИЋ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Latn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ПРОФ.ВЕСНА ЂУРИЋ, ПРОФ.ИВАНА ИНИЋ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82D8B-36B3-ED3D-3794-8B78DF86A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97189"/>
            <a:ext cx="12192000" cy="5192234"/>
          </a:xfrm>
          <a:solidFill>
            <a:srgbClr val="FF00FF"/>
          </a:solidFill>
        </p:spPr>
        <p:txBody>
          <a:bodyPr>
            <a:normAutofit fontScale="85000" lnSpcReduction="20000"/>
          </a:bodyPr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ДАРОВИТИ УЧЕНИК ЗА ЛИТЕРАРНО СТВАРАЛАШТВО-ПЕСНИШТВО</a:t>
            </a: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НАГРАЂЕНА ПЕСМА</a:t>
            </a:r>
            <a:r>
              <a:rPr lang="sr-Latn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-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МЕЂУ 300 НАЈБОЉИХ ДЕЧЈИХ ПЕСАМА-ОБЈАВЉЕНА </a:t>
            </a:r>
            <a:r>
              <a:rPr lang="sr-Latn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</a:t>
            </a: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 ЗБОРНИКУ ДЕЧЈИХ ПЕСАМА ЗА 2026.ГОДИНУ.</a:t>
            </a:r>
          </a:p>
          <a:p>
            <a:pPr algn="l"/>
            <a:endParaRPr lang="sr-Cyrl-RS" sz="26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600" b="1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600" u="sng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solidFill>
                <a:srgbClr val="603DF3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И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sz="2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Latn-RS" sz="23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МЕЂУНАРОДНОМ ТАКМИЧЕЊУ„КЕНГУР БЕЗ </a:t>
            </a:r>
            <a:r>
              <a:rPr lang="sr-Cyrl-RS" sz="23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ГРАНИЦА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“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АРХИМЕДЕСОВОМ МАТЕМАТИЧКОМ ТУРНИРУ</a:t>
            </a:r>
          </a:p>
          <a:p>
            <a:pPr algn="l"/>
            <a:r>
              <a:rPr lang="sr-Cyrl-RS" sz="2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ФИНАЛНОМ РЕПУБЛИЧКОМ ТАКМИЧЕЊУ</a:t>
            </a:r>
          </a:p>
          <a:p>
            <a:pPr algn="l"/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</a:t>
            </a:r>
            <a:r>
              <a:rPr lang="sr-Cyrl-RS" sz="26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КЕНГУР БЕЗ ГРАНИЦА“</a:t>
            </a:r>
            <a:endParaRPr lang="sr-Cyrl-RS" sz="2600" b="1" u="sng" dirty="0">
              <a:latin typeface="Bahnschrift SemiBold" panose="020B0502040204020203" pitchFamily="34" charset="0"/>
            </a:endParaRPr>
          </a:p>
          <a:p>
            <a:endParaRPr lang="sr-Latn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2" y="2527519"/>
            <a:ext cx="2303217" cy="4262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53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1F29C-3DB3-5E13-D08D-BF6521CD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CE3E-E138-F8F9-66E3-22FB3407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ЕНА</a:t>
            </a:r>
            <a:r>
              <a:rPr lang="sr-Latn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6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ХАБИЈАНЕЦ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 ДАНИЕЛ ДИМИТРИЈЕВИЋ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76CF-3EA0-BB98-F046-D5572AB4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ПРВА ПОМОЋ-ПОДМЛАДАК ЦРВЕНОГ КРСТА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ЕКИПНО: ТРЕЋЕ МЕСТО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ГРАДСКОМ/ОПШТИНСКОМ ТАКМИЧЕЊУ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71D0E-00A7-8EB3-F5A6-82BB30CFB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81" y="2502327"/>
            <a:ext cx="2904278" cy="40768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58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"/>
    </mc:Choice>
    <mc:Fallback xmlns="">
      <p:transition spd="slow" advTm="6244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1F29C-3DB3-5E13-D08D-BF6521CD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CE3E-E138-F8F9-66E3-22FB3407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МИХАЈЛО</a:t>
            </a:r>
            <a:r>
              <a:rPr lang="sr-Latn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ЈОВИЋ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 ПРОФ. ДАНИЕЛ ДИМИТРИЈЕВИЋ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76CF-3EA0-BB98-F046-D5572AB4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ПРВА ПОМОЋ-ПОДМЛАДАК ЦРВЕНОГ КРСТА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ЕКИПНО: ТРЕЋЕ МЕСТО </a:t>
            </a: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ГРАДСКОМ/ОПШТИНСКОМ ТАКМИЧЕЊУ</a:t>
            </a:r>
          </a:p>
          <a:p>
            <a:pPr marL="0" indent="0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65F85-3CC7-5E63-2812-72D1ACB1D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68" y="2766500"/>
            <a:ext cx="2571182" cy="3776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23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"/>
    </mc:Choice>
    <mc:Fallback xmlns="">
      <p:transition spd="slow" advTm="6244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МАША ПОЗДЕР</a:t>
            </a:r>
            <a:b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8-1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ПРОФ. ЈЕЛЕНА КОСТИЋ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НА 71. ИЗЛОЖБИ РАДОВА ДЕЦЕ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 ОМЛАДИНЕ СРБИЈЕ</a:t>
            </a: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СА МЕЂУНАРОДНИМ УЧЕШЋЕМ</a:t>
            </a:r>
          </a:p>
          <a:p>
            <a:pPr marL="0" indent="0">
              <a:buNone/>
            </a:pPr>
            <a:endParaRPr lang="sr-Cyrl-RS" sz="2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(6042 РАДА НА КОНКУРСУ)                                        </a:t>
            </a:r>
            <a:endParaRPr lang="sr-Latn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53" y="2560495"/>
            <a:ext cx="2755961" cy="39073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22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ТАРА ДЕЛЕВИЋ</a:t>
            </a:r>
            <a:b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8-5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РАД У КУЛТУРНОМ ЦЕНТРУ ГРАДА НОВОГ САДА </a:t>
            </a:r>
          </a:p>
          <a:p>
            <a:pPr marL="0" indent="0">
              <a:buNone/>
            </a:pPr>
            <a:endParaRPr lang="sr-Latn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ТЕМУ „СВЕТОСАВЉЕ И НАШЕ ДОБА“</a:t>
            </a:r>
            <a:endParaRPr lang="sr-Latn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ABDE9-789F-59AE-D48A-3581BAE56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56" y="2422187"/>
            <a:ext cx="2786321" cy="39867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358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"/>
    </mc:Choice>
    <mc:Fallback xmlns="">
      <p:transition spd="slow" advTm="7151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7786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МИЛИЦА ИВИЋ</a:t>
            </a:r>
            <a:b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8-6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7787"/>
            <a:ext cx="12191999" cy="535021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</a:t>
            </a: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</a:t>
            </a: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ГРАДА НОВОГ САДА 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ТЕМУ „СВЕТОСАВЉЕ И НАШЕ ДОБА“</a:t>
            </a:r>
            <a:endParaRPr lang="sr-Latn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DDD80-2D19-21E2-DF64-A95202C8B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93" y="2040691"/>
            <a:ext cx="2921240" cy="4125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73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"/>
    </mc:Choice>
    <mc:Fallback xmlns="">
      <p:transition spd="slow" advTm="7416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ИРИНА ГЛИГОРОВ</a:t>
            </a:r>
            <a:br>
              <a:rPr lang="sr-Cyrl-R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8-6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</a:t>
            </a:r>
            <a:r>
              <a:rPr lang="sr-Cyrl-RS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КУЛТУРА</a:t>
            </a: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 </a:t>
            </a: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ГРАДА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НОВОГ САДА </a:t>
            </a:r>
          </a:p>
          <a:p>
            <a:pPr marL="0" indent="0">
              <a:buNone/>
            </a:pPr>
            <a:endParaRPr lang="sr-Cyrl-RS" sz="2400" b="1" u="sng" dirty="0" smtClean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</a:t>
            </a:r>
            <a:r>
              <a:rPr lang="sr-Cyrl-RS" sz="2400" b="1" u="sng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ТЕМУ „СВЕТОСАВЉЕ И НАШЕ ДОБА“</a:t>
            </a:r>
            <a:endParaRPr lang="sr-Latn-RS" sz="24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4209" r="32597" b="11985"/>
          <a:stretch/>
        </p:blipFill>
        <p:spPr>
          <a:xfrm rot="16200000">
            <a:off x="7167754" y="2804756"/>
            <a:ext cx="4161505" cy="29783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69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8"/>
    </mc:Choice>
    <mc:Fallback xmlns="">
      <p:transition spd="slow" advTm="7968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ПЛАНОВИ ЗА БУДУЋНОСТ</a:t>
            </a:r>
            <a:endParaRPr lang="sr-Latn-R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5354108"/>
          </a:xfrm>
          <a:solidFill>
            <a:srgbClr val="FF00FF"/>
          </a:solidFill>
        </p:spPr>
        <p:txBody>
          <a:bodyPr/>
          <a:lstStyle/>
          <a:p>
            <a:endParaRPr lang="sr-Cyrl-RS" dirty="0"/>
          </a:p>
          <a:p>
            <a:pPr marL="0" indent="0" algn="ctr">
              <a:buNone/>
            </a:pPr>
            <a:r>
              <a:rPr lang="sr-Cyrl-RS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„ЦВЕТОВИ БУДУЋНОСТИ НАЛАЗЕ СЕ У СЕМЕНУ САДАШЊОСТИ“</a:t>
            </a:r>
          </a:p>
          <a:p>
            <a:endParaRPr lang="sr-Cyrl-RS" dirty="0"/>
          </a:p>
          <a:p>
            <a:pPr algn="ctr"/>
            <a:r>
              <a:rPr lang="sr-Cyrl-RS" u="sng" dirty="0">
                <a:latin typeface="Bahnschrift SemiBold" panose="020B0502040204020203" pitchFamily="34" charset="0"/>
              </a:rPr>
              <a:t>ОДБОЈКАШКИ ТИМ СПРЕМА ПОБЕДУ</a:t>
            </a:r>
          </a:p>
          <a:p>
            <a:pPr algn="ctr"/>
            <a:endParaRPr lang="sr-Cyrl-RS" dirty="0">
              <a:latin typeface="Bahnschrift SemiBold" panose="020B0502040204020203" pitchFamily="34" charset="0"/>
            </a:endParaRPr>
          </a:p>
          <a:p>
            <a:pPr algn="ctr"/>
            <a:r>
              <a:rPr lang="sr-Cyrl-RS" dirty="0">
                <a:latin typeface="Bahnschrift SemiBold" panose="020B0502040204020203" pitchFamily="34" charset="0"/>
              </a:rPr>
              <a:t>ЈЕДАН ЧЛАН СПРЕМАН:</a:t>
            </a:r>
          </a:p>
          <a:p>
            <a:pPr algn="ctr"/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УРОШ СТАЈИЋ</a:t>
            </a:r>
            <a:endParaRPr lang="sr-Latn-R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546576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УРОШ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СТАЈИЋ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-4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СПОЉНИ САРАДНИК            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46578"/>
            <a:ext cx="12192000" cy="5463823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Latn-RS" sz="2800" u="sng" dirty="0"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4 </a:t>
            </a:r>
            <a:r>
              <a:rPr lang="sr-Cyrl-RS" sz="2800" u="sng" dirty="0"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ГОДИНЕ БАВИ СЕ ОДБОЈКОМ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dirty="0"/>
          </a:p>
          <a:p>
            <a:endParaRPr lang="sr-Cyrl-RS" dirty="0"/>
          </a:p>
          <a:p>
            <a:endParaRPr lang="sr-Cyrl-RS" sz="2600" u="sng" dirty="0">
              <a:latin typeface="Bahnschrift SemiBold" panose="020B0502040204020203" pitchFamily="34" charset="0"/>
            </a:endParaRPr>
          </a:p>
          <a:p>
            <a:r>
              <a:rPr lang="sr-Cyrl-RS" sz="26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ПРВО МЕСТО </a:t>
            </a:r>
            <a:r>
              <a:rPr lang="sr-Cyrl-RS" sz="2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ВОЈВОДИНИ (ПРЕТПИОНИРСКО ПРВЕНСТВО) </a:t>
            </a:r>
          </a:p>
          <a:p>
            <a:r>
              <a:rPr lang="sr-Cyrl-RS" sz="26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ПЛАСМАН</a:t>
            </a:r>
            <a:r>
              <a:rPr lang="sr-Cyrl-RS" sz="2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 ДРЖАВНО ПРВЕНСТВО</a:t>
            </a:r>
          </a:p>
          <a:p>
            <a:r>
              <a:rPr lang="sr-Cyrl-RS" sz="2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ПРОГЛАШЕН ЈЕ ЗА НАЈБОЉЕГ ДИЗАЧА(статус у игри-одбојци)-2025/2026.</a:t>
            </a:r>
            <a:endParaRPr lang="sr-Cyrl-RS" sz="26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3CBC2-3C1D-7CF9-534D-3CAA516EB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57" y="2165555"/>
            <a:ext cx="2393665" cy="31908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26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6" y="0"/>
            <a:ext cx="12172244" cy="1690688"/>
          </a:xfrm>
          <a:solidFill>
            <a:srgbClr val="FF66FF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МАКСИМ ГУБЕРИНА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6-4 РАЗРЕДА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6" y="1690688"/>
            <a:ext cx="12172244" cy="5167312"/>
          </a:xfrm>
          <a:solidFill>
            <a:srgbClr val="FF00FF"/>
          </a:solidFill>
        </p:spPr>
        <p:txBody>
          <a:bodyPr/>
          <a:lstStyle/>
          <a:p>
            <a:pPr marL="0" indent="0" algn="ctr">
              <a:buNone/>
            </a:pPr>
            <a:endParaRPr lang="sr-Cyrl-RS" u="sng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pPr marL="0" indent="0">
              <a:buNone/>
            </a:pP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ПРВИ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МУЛТИДИСЦИПЛИНАРНИ КОНКУРС</a:t>
            </a:r>
          </a:p>
          <a:p>
            <a:pPr marL="0" indent="0">
              <a:buNone/>
            </a:pP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ЗА ДЕЦУ                 </a:t>
            </a:r>
          </a:p>
          <a:p>
            <a:pPr marL="0" indent="0">
              <a:buNone/>
            </a:pP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(ПРОМЕТЕЈ И ГРАД Н.САД)</a:t>
            </a:r>
          </a:p>
          <a:p>
            <a:pPr marL="0" indent="0">
              <a:buNone/>
            </a:pP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ПРВА НАГРАД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А-ДЕЦЕМБАР</a:t>
            </a:r>
          </a:p>
          <a:p>
            <a:pPr marL="0" indent="0">
              <a:buNone/>
            </a:pP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НАГРАДА ПУТОВАЊЕ У ЛОНДОН-ФЕБРУАР 2026.</a:t>
            </a: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1668" r="6130" b="2880"/>
          <a:stretch/>
        </p:blipFill>
        <p:spPr>
          <a:xfrm>
            <a:off x="8748889" y="2449689"/>
            <a:ext cx="2957689" cy="39285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70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18860-4431-D519-085A-E8CB3CFB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DDAE-D855-7002-0993-A5F8BFDE6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383276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ЛЕНА СЕКУЛИЋ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4-6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5AEA6-D7BE-ABC6-C715-8225E707C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84443"/>
            <a:ext cx="12192000" cy="5025958"/>
          </a:xfrm>
          <a:solidFill>
            <a:srgbClr val="FF00FF"/>
          </a:solidFill>
        </p:spPr>
        <p:txBody>
          <a:bodyPr/>
          <a:lstStyle/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МУЗИЧКИ ТАЛЕНТОВАНА УЧЕНИЦА- СВИРА КЛАСИЧНУ  ГИТАРУ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ПРВА НАГРАДА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NAISSUS ГУИТАР ФЕСТИВАЛУ</a:t>
            </a: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ДРУГА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НАГРАДА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ВОЈВОДИНА ГУИТАР ФЕС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ТУ</a:t>
            </a: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070D2-71B4-BE40-31DE-C0F5190C3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91" y="2699405"/>
            <a:ext cx="2513238" cy="40540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021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4E390-5294-761A-47A5-857087F18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A8D4-6F59-59CF-CBEB-406D5F86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ГА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JE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ПРОФ.ВЕСНА ЂУРИЋ, ПРОФ.ИВАНА ИНИЋ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9EF57-E1A6-16B6-2E88-C6F2DD485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70000" lnSpcReduction="20000"/>
          </a:bodyPr>
          <a:lstStyle/>
          <a:p>
            <a:endParaRPr lang="sr-Latn-RS" sz="2800" b="1" u="sng" dirty="0"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ДАРОВИТА УЧЕНИЦА ЗА ЛИТЕРАРНО СТВАРАЛАШТВО-ПЕСНИШТВО</a:t>
            </a:r>
          </a:p>
          <a:p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НАГРАЂЕНА ПЕСМА</a:t>
            </a:r>
            <a:r>
              <a:rPr lang="sr-Latn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-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МЕЂУ 300 НАЈБОЉИХ ДЕЧЈИХ ПЕСАМА-ОБЈАВЉЕНА У ЗБОРНИКУ ДЕЧЈИХ </a:t>
            </a:r>
            <a:endParaRPr lang="sr-Latn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ПЕСАМА ЗА 2026.ГОДИНУ.</a:t>
            </a:r>
          </a:p>
          <a:p>
            <a:endParaRPr lang="sr-Latn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И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АКМИЧЕЊ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ИСТОРИЈА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74" y="3040546"/>
            <a:ext cx="2304659" cy="35561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11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3040"/>
          </a:xfrm>
          <a:solidFill>
            <a:srgbClr val="FF00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49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ГРАДСКО/ОПШТИНСКО ТАКМИЧЕЊЕ             ИЗ ПРВЕ ПОМОЋИ</a:t>
            </a:r>
            <a: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3040"/>
            <a:ext cx="12192000" cy="5394960"/>
          </a:xfrm>
          <a:solidFill>
            <a:srgbClr val="FF00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ЕКИПНО: ТРЕЋЕ МЕСТО</a:t>
            </a:r>
          </a:p>
          <a:p>
            <a:pPr algn="ctr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ЕНА ХАБИЈАНЕЦ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ЈОВАНА ТОМЧИЋ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МИХАЈЛО ЈОВИЋ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ЈУГ БОЈАНОВИЋ 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ЕЛЕНА КУГЛИ</a:t>
            </a:r>
          </a:p>
          <a:p>
            <a:pPr algn="ctr">
              <a:buNone/>
            </a:pPr>
            <a:endParaRPr lang="sr-Cyrl-R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АНДРЕЈ МАРЦЕЛ МАЊКО</a:t>
            </a:r>
          </a:p>
          <a:p>
            <a:pPr algn="ctr">
              <a:buNone/>
            </a:pPr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ТРЕЋЕ МЕСТО НА ГРАДСКОМ/ОПШТИНСКОМ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ПРВА НАГРАДА НА ПОКРАЈИНСКОМ ТАКМИЧЕЊУ</a:t>
            </a:r>
          </a:p>
          <a:p>
            <a:pPr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ПЛАСМАН НА ДРЖАВНО ТАКМИЧЕЊЕ-СЕПТЕМБАР 2026.</a:t>
            </a:r>
          </a:p>
          <a:p>
            <a:pPr algn="ctr">
              <a:buNone/>
            </a:pPr>
            <a:endParaRPr lang="en-U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"/>
    </mc:Choice>
    <mc:Fallback xmlns="">
      <p:transition spd="slow" advTm="705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10E4E-AB81-F47C-8AF3-3A785C78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0631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sr-Cyrl-RS" sz="5400" i="1" u="sng" dirty="0"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МИСЛИ УСПЕШНИХ ЉУДИ</a:t>
            </a:r>
            <a:endParaRPr lang="sr-Latn-RS" sz="5400" i="1" u="sng" dirty="0"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F7E99-1F1E-41A1-EA49-4B5C2629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6312"/>
            <a:ext cx="12192000" cy="5751688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„НЕМАМ ИДОЛЕ. ПОШТУЈЕМ ЈЕДИНО РАД, ПОСВЕЋЕНОСТ И СПОСОБНОСТ“</a:t>
            </a:r>
          </a:p>
          <a:p>
            <a:pPr marL="0" indent="0" algn="just">
              <a:buNone/>
            </a:pP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                                                    </a:t>
            </a:r>
            <a:endParaRPr lang="sr-Cyrl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„УВЕК ИДЕМ ДАЉЕ И ДАЉЕ НАПРЕД, СПОЗНАЈУЋИ ГРАНИЦЕ СВОГ ТЕЛА И ГРАНИЦЕ СВОГ УМА. ТО ЈЕ СТИЛ МОГ ЖИВОТА“</a:t>
            </a:r>
          </a:p>
          <a:p>
            <a:pPr marL="0" indent="0" algn="ctr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„ЗНАЊЕ, ТО СУ ЗЛАТНЕ ЛЕСТВИЦЕ ПРЕКО КОЈИХ СЕ ИДЕ У НЕБЕСА“.</a:t>
            </a:r>
          </a:p>
          <a:p>
            <a:pPr marL="0" indent="0" algn="ctr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„ЗНАЊЕ ЈЕ СВЕТЛОСТ КОЈА ОСВЕТЉАВА НАШ ПУТ КРОЗ ЖИВОТ“</a:t>
            </a:r>
          </a:p>
          <a:p>
            <a:pPr marL="0" indent="0" algn="ctr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ЗНАЊЕМ У ЖИВОТ, У БУДУЋНОСТ!</a:t>
            </a:r>
            <a:endParaRPr lang="sr-Latn-R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9666-8C0F-2F51-8EEC-E6325E16B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2703-52A1-ACAD-AA78-8C225A1B1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ТАТЈАНА НЕГРУ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ВЕСНА ЂУРИЋ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3A669-CA2A-1DC7-592B-4A7C17049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ОБЈАВЉЕНА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ПЕСМА „МАШТА“ У ДНЕВНОМ ЛИСТУ „ДНЕВНИК“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1"/>
          <a:stretch/>
        </p:blipFill>
        <p:spPr>
          <a:xfrm rot="16200000">
            <a:off x="4213683" y="2576279"/>
            <a:ext cx="3731433" cy="30986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31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19349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sz="4900" dirty="0">
                <a:latin typeface="Bahnschrift SemiBold" panose="020B0502040204020203" pitchFamily="34" charset="0"/>
              </a:rPr>
              <a:t/>
            </a:r>
            <a:br>
              <a:rPr lang="sr-Cyrl-RS" sz="4900" dirty="0">
                <a:latin typeface="Bahnschrift SemiBold" panose="020B0502040204020203" pitchFamily="34" charset="0"/>
              </a:rPr>
            </a:br>
            <a:r>
              <a:rPr lang="sr-Cyrl-RS" sz="4900" dirty="0">
                <a:latin typeface="Bahnschrift SemiBold" panose="020B0502040204020203" pitchFamily="34" charset="0"/>
              </a:rPr>
              <a:t/>
            </a:r>
            <a:br>
              <a:rPr lang="sr-Cyrl-RS" sz="4900" dirty="0">
                <a:latin typeface="Bahnschrift SemiBold" panose="020B0502040204020203" pitchFamily="34" charset="0"/>
              </a:rPr>
            </a:br>
            <a:r>
              <a:rPr lang="sr-Cyrl-RS" sz="49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ШАХ –ЕКИПНО </a:t>
            </a:r>
            <a:r>
              <a:rPr lang="sr-Cyrl-RS" sz="4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ТАКМИЧЕЊЕ</a:t>
            </a:r>
            <a:r>
              <a:rPr lang="sr-Cyrl-RS" sz="4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4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7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МЕНТОР:БРАНИСЛАВ ШЕКУЛАРАЦ</a:t>
            </a:r>
            <a:r>
              <a:rPr lang="sr-Cyrl-RS" sz="4400" dirty="0">
                <a:latin typeface="Bahnschrift SemiBold" panose="020B0502040204020203" pitchFamily="34" charset="0"/>
              </a:rPr>
              <a:t/>
            </a:r>
            <a:br>
              <a:rPr lang="sr-Cyrl-RS" sz="4400" dirty="0">
                <a:latin typeface="Bahnschrift SemiBold" panose="020B0502040204020203" pitchFamily="34" charset="0"/>
              </a:rPr>
            </a:br>
            <a:r>
              <a:rPr lang="sr-Cyrl-RS" sz="2700" dirty="0">
                <a:latin typeface="Bahnschrift SemiBold" panose="020B0502040204020203" pitchFamily="34" charset="0"/>
              </a:rPr>
              <a:t>         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97280"/>
            <a:ext cx="12192000" cy="5913121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8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28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8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</a:t>
            </a:r>
            <a:r>
              <a:rPr lang="sr-Cyrl-RS" sz="28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sz="2800" b="1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ТИМСКИ </a:t>
            </a:r>
            <a:r>
              <a:rPr lang="sr-Cyrl-RS" sz="2800" b="1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РАД ОД МАЛИХ СТВАРИ „ЏИНОВЕ</a:t>
            </a:r>
            <a:r>
              <a:rPr lang="sr-Cyrl-RS" sz="2800" b="1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“ СТВАРА!</a:t>
            </a:r>
            <a:endParaRPr lang="sr-Cyrl-RS" sz="2800" b="1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4"/>
          <a:stretch/>
        </p:blipFill>
        <p:spPr>
          <a:xfrm>
            <a:off x="3561805" y="2604303"/>
            <a:ext cx="4942115" cy="3630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25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A035C-C2FF-6EDA-98A5-52671E0DC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4A5C-9A68-0F99-6E4F-5483A0648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ЛЕНКА ЛАЗИЋ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АЛЕКСАНДРА РИСТИЋ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DADFD-1805-31FE-D94E-D2FC7915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РЕЦИТАТОР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ПОСТИГНУЋЕ 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ЗОНСКОМ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20B0F-D3F4-74E9-CD60-8A1D617A4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17" y="2324665"/>
            <a:ext cx="2491060" cy="42111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20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83EF-317B-F62C-5BD7-D2B8E43D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9BEE-2330-E152-569F-6AAD64E73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АНА ПУНОШ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БРАНИСЛАВ ШЕКУЛАРАЦ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9775A-E1A8-FCE1-EA99-F6F9E7028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ШАХ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-ПОЈЕДИНАЧНО ПОСТИГНУЋЕ</a:t>
            </a:r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ЧЕТВРТО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3"/>
          <a:stretch/>
        </p:blipFill>
        <p:spPr>
          <a:xfrm>
            <a:off x="8302783" y="2255003"/>
            <a:ext cx="3170435" cy="43349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36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DC003-33BF-E180-7D02-068B45A04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C0B1-2F96-B373-9018-C5E185383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СОФИЈА ПУНОШ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БРАНИСЛАВ ШЕКУЛАРАЦ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5CF2A-8467-6AD8-9292-6019148D4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32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ШАХ: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ПОЈЕДИНАЧНО ПОСТИГНУЋЕ:</a:t>
            </a:r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56" y="2345244"/>
            <a:ext cx="2070344" cy="44792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78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4B533-AABC-2667-5562-527EDA428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504C-13FF-5D5D-DFE5-74F1EF902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НАТАЛИЈА МИЛОВАНОВИЋ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БРАНИСЛАВ ШЕКУЛАРАЦ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92389-F60C-B037-7891-EFD33A207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ШАХ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-ПОЈЕДИНАЧНО ПОСТИГНУЋЕ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139BD-D3E1-D489-C45F-4E8E71E36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3" y="2132116"/>
            <a:ext cx="3435531" cy="45807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0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84F36-3B27-CB71-BB13-6092FEBB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6AD6-5FCF-3AB8-64BB-F978C4060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ДАНКА МИЛОВАНОВИЋ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БРАНИСЛАВ ШЕКУЛАРАЦ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0BA05-8BB0-600B-F0C4-A6AAC604B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ШАХ: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ПОЈЕДИНАЧНО ПОСТИГНУЋЕ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ЧЕТВРТО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44AAB-132F-C2B0-737A-4D1FCF233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2223093"/>
            <a:ext cx="3383280" cy="4511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30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EE1A-C7D9-2A70-75CE-C97984369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87BB-98D8-56E8-1E8A-0D6933F67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ТАРА ВЕЧЕИ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МЕНТОР:БРАНИСЛАВ ШЕКУЛАРАЦ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E1180F-7CAC-64D6-0745-EEE32B74F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ШАХ: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ПОЈЕДИНАЧНО ПОСТИГНУЋЕ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ЧЕТВРТО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РЕУБЛИЧКОМ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B38FC9-BDE0-1E0C-6838-ABC14E283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6" y="2147878"/>
            <a:ext cx="3654153" cy="45328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03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86AA0-0556-32BD-12F6-F356955F0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7940-B2DF-51DE-229A-30F85FD0F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031999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НИНА СТРИЧЕВИЋ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2-4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МЕНТОРИ:СПОЉНИ САРАДНИК-БРАНИСЛАВ ШЕКУЛАРАЦ, ПРОФ.ДАНИЈЕЛА СТОШИЋ СТАЈИЋ</a:t>
            </a: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E5464A-E879-24B9-0EA0-B7D8D4223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32000"/>
            <a:ext cx="12192000" cy="4978401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ШАХ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НА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РЕПУБЛИЧКОМ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endParaRPr lang="sr-Latn-RS" u="sng" dirty="0">
              <a:latin typeface="Bahnschrift SemiBold" panose="020B0502040204020203" pitchFamily="34" charset="0"/>
            </a:endParaRPr>
          </a:p>
          <a:p>
            <a:endParaRPr lang="sr-Cyrl-RS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28" y="2321277"/>
            <a:ext cx="3249083" cy="43321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22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54975-EB9A-4803-8B5E-B47600CF7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5CA-903E-EE8B-3962-F917A98E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817510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СТАША ЧУТУРИЋ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2-4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СПОЉНИ САРАДНИК БРАНИСЛАВ ШЕКУЛАРАЦ,                                               ПРОФ. ДАНИЈЕЛА СТОШИЋ СТАЈИЋ</a:t>
            </a: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B05FF-C506-33B6-A980-AD71E2DED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7511"/>
            <a:ext cx="12192000" cy="519289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ШАХ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ЧЕТВРТО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40659" r="30501" b="-330"/>
          <a:stretch/>
        </p:blipFill>
        <p:spPr>
          <a:xfrm>
            <a:off x="9042400" y="2494844"/>
            <a:ext cx="2630312" cy="40922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2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CE735-EDE7-B651-F8AF-EDDA1501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1586-64D0-BEE4-F835-B58D85EF1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МАША УГРНОВ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 АНЂЕЛА ВУКАДИНОВИЋ, БРАНИСЛАВ ШЕКУЛАРАЦ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A0FB8-4F4E-E1B9-A034-023828A3D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sr-Cyrl-RS" sz="5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ШАХ</a:t>
            </a:r>
            <a:r>
              <a:rPr lang="sr-Cyrl-RS" sz="4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:</a:t>
            </a:r>
            <a:r>
              <a:rPr lang="sr-Cyrl-RS" sz="31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ПОЈЕДИНАЧНО ПОСТИГНУЋЕ</a:t>
            </a:r>
            <a:endParaRPr lang="sr-Cyrl-RS" sz="31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                                                         </a:t>
            </a:r>
          </a:p>
          <a:p>
            <a:pPr algn="l"/>
            <a:r>
              <a:rPr lang="sr-Cyrl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34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3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РЕПУБЛИЧКОМ ТАКМИЧЕЊУ</a:t>
            </a:r>
            <a:endParaRPr lang="sr-Cyrl-RS" sz="36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36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</a:t>
            </a:r>
          </a:p>
          <a:p>
            <a:pPr algn="l"/>
            <a:r>
              <a:rPr lang="sr-Cyrl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sz="31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31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1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endParaRPr lang="sr-Cyrl-RS" sz="4000" b="1" u="sng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4000" b="1" u="sng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hnschrift SemiBold" panose="020B0502040204020203" pitchFamily="34" charset="0"/>
              </a:rPr>
              <a:t>ФИЗИКА </a:t>
            </a: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96" y="2410178"/>
            <a:ext cx="2901443" cy="41938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28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2781-D910-BA7B-3775-2184D7C77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5F0C-3C86-4832-3B89-CE67785F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СТЕФАН ОСТОЈИЋ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ПРОФ.СЛАЂАНА РАНКОВИЋ, ПРОФ. ИВОНА ВИНОКИЋ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7D23D-D834-9F2B-78F0-4935C1BD9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47500" lnSpcReduction="20000"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45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3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АРХИМЕДЕСОВОМ МАТЕМАТИЧКОМ ТУРНИРУ(РЕПУБЛИЧКО Т.)</a:t>
            </a: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ГРАНИЦА“-</a:t>
            </a:r>
          </a:p>
          <a:p>
            <a:pPr algn="l"/>
            <a:r>
              <a:rPr lang="sr-Cyrl-RS" sz="3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ФИНАЛНОМ РЕПУБЛИЧКОМ ТАКМИЧЕЊУ</a:t>
            </a:r>
          </a:p>
          <a:p>
            <a:pPr algn="l"/>
            <a:r>
              <a:rPr lang="sr-Cyrl-RS" sz="3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ГРАНИЦА“-</a:t>
            </a:r>
          </a:p>
          <a:p>
            <a:pPr algn="l"/>
            <a:endParaRPr lang="sr-Cyrl-RS" sz="3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5100" u="sng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ahnschrift SemiBold" panose="020B0502040204020203" pitchFamily="34" charset="0"/>
              </a:rPr>
              <a:t>ГЕОГРАФИЈА</a:t>
            </a:r>
          </a:p>
          <a:p>
            <a:pPr algn="l"/>
            <a:r>
              <a:rPr lang="sr-Cyrl-RS" sz="4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4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4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4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4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4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sz="44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r>
              <a:rPr lang="sr-Latn-RS" sz="2800" u="sng" dirty="0">
                <a:latin typeface="Bahnschrift SemiBold" panose="020B0502040204020203" pitchFamily="34" charset="0"/>
              </a:rPr>
              <a:t> </a:t>
            </a:r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34" y="2244819"/>
            <a:ext cx="2943627" cy="43389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8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672045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ЛЕОНИД ИВАНОВИЋ</a:t>
            </a:r>
            <a:r>
              <a:rPr lang="sr-Cyrl-RS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01783"/>
            <a:ext cx="12192000" cy="5808618"/>
          </a:xfrm>
          <a:solidFill>
            <a:srgbClr val="FF00FF"/>
          </a:solidFill>
        </p:spPr>
        <p:txBody>
          <a:bodyPr/>
          <a:lstStyle/>
          <a:p>
            <a:endParaRPr lang="sr-Cyrl-RS" dirty="0" smtClean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 smtClean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 smtClean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 smtClean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 smtClean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ЗАСЛУЖАН СПОРТИСТА-ЈЕДАН ОД СТО НАЈБОЉИХ ШАХИСТА                                                     У СРБИЈИ/ДОБИТНИК НАГРАДЕ ГРАДА- ГРАДА НОВИ САД-      </a:t>
            </a:r>
            <a:r>
              <a:rPr lang="sr-Cyrl-RS" dirty="0" smtClean="0">
                <a:latin typeface="Bahnschrift SemiBold" panose="020B0502040204020203" pitchFamily="34" charset="0"/>
              </a:rPr>
              <a:t>                 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ОТВОРИО СПОРТСКУ ОЛИМПИЈАДУ ШКОЛСКЕ ОМЛАДИНЕ ВОЈВОДИНЕ</a:t>
            </a: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9"/>
          <a:stretch/>
        </p:blipFill>
        <p:spPr>
          <a:xfrm>
            <a:off x="3895014" y="836023"/>
            <a:ext cx="4401972" cy="46795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40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"/>
    </mc:Choice>
    <mc:Fallback xmlns="">
      <p:transition spd="slow" advTm="780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528D7-BAE0-3A17-F96F-02AB7D16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479-5B62-2C80-4A00-939932CE5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ВУК ЖУГИЋ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6-3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МЕНТОР:ПРОФ. АНЂЕЛА ВУКАДИНОВИЋ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88C32-D48D-0EB8-EF4F-B99E417BC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ФИЗИКА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НАГРАДА ЗА 2025/26.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A39E6-C6FC-E4E5-9EF5-713E11689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13" y="2716823"/>
            <a:ext cx="2193972" cy="39216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49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DDDA-D871-9B80-B1A7-C20A521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AD7D-347B-BF0E-1F0C-27CAFAD8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402731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ДАВИД МАТИЋ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 ПРОФ. ВЕСНА ЂУРИЋ,СПОЉНИ САРАДНИК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CF3EC-B846-CD20-118E-3B5275E22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75881"/>
            <a:ext cx="12192000" cy="5434520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/КЊИЖЕВНА ОЛИМПИЈАДА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РЕПУБЛИЧКОМ  ТАКМИЧЕЊУ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ВАНШКОЛСКИ РАД: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ДРЖАВНОМ ТАКМИЧЕЊУ У МАЧЕВАЊУ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ЕВРОПСКО ПРВЕНСТВО-КАТЕГОРИЈА „МАЧ“</a:t>
            </a: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762" r="16500"/>
          <a:stretch/>
        </p:blipFill>
        <p:spPr>
          <a:xfrm>
            <a:off x="8595361" y="2106948"/>
            <a:ext cx="3200400" cy="46310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34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EFCE-F17C-B3AF-B351-F6417AB9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BE09-1445-5771-B511-27D45E449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ДИЈА ТЕПИЋ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ПРОФ.СЛАЂАНА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ВУЛЕТИЋ,СПОЉНИ САРАДНИК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56531-362C-084D-2032-541BB1782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12192000" cy="5181601"/>
          </a:xfrm>
          <a:solidFill>
            <a:srgbClr val="FF00FF"/>
          </a:solidFill>
        </p:spPr>
        <p:txBody>
          <a:bodyPr/>
          <a:lstStyle/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ТЕХНИКА И ТЕХНОЛОГИЈА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ПОСТИГНУЋА У СПОРТУ/КОШАРКА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ОСВОЈЕНА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ДВА ПРВА МЕСТА </a:t>
            </a:r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                                                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 ГРАДСКОЈ</a:t>
            </a:r>
            <a:r>
              <a:rPr lang="sr-Latn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„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VIBA“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ЛИГИ</a:t>
            </a:r>
          </a:p>
          <a:p>
            <a:pPr algn="l"/>
            <a:endParaRPr lang="sr-Latn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3619" r="17910"/>
          <a:stretch/>
        </p:blipFill>
        <p:spPr>
          <a:xfrm>
            <a:off x="8132323" y="2062543"/>
            <a:ext cx="3641363" cy="45943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90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3444-FBBA-8515-7869-8B436F58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AD33-2CBF-FEE2-C889-64694FCB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ДУЊА РАЂЕНОВИЋ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МЕНТОРИ:ПРОФ.АНЂЕЛА ВУКАДИНОВИЋ, ПРОФ.БИЉАНА МАРКОВИЋ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CA272-6E6B-0527-C2E6-D3CBAB06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 fontScale="85000" lnSpcReduction="20000"/>
          </a:bodyPr>
          <a:lstStyle/>
          <a:p>
            <a:pPr algn="l"/>
            <a:r>
              <a:rPr lang="sr-Cyrl-RS" sz="3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СПОРТСКА </a:t>
            </a:r>
            <a:r>
              <a:rPr lang="sr-Cyrl-RS" u="sng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ГИМНАСТИКА/ВИШЕБОЈ</a:t>
            </a:r>
            <a:endParaRPr lang="sr-Cyrl-RS" u="sng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НА МЕЂУОКРУЖНОМ ТАКМИЧЕЊУ-ПОЈЕДИНАЧНО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ТРЕЋЕ МЕСТО НА МЕЂУОКРУЖНОМ ТАКМИЧЕЊУ</a:t>
            </a:r>
          </a:p>
          <a:p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1852" y="3281720"/>
            <a:ext cx="4288535" cy="2451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93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44472-4B55-5A24-B391-FF14C5CB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F98E-82B6-584B-1EE9-C8A320C72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МАРИЈА НЕГРУ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ГОРДАНА РАКОЧЕВИЋ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14BDA-32C9-11DB-BA6A-DB95435ED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БИОЛОГИЈА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b="1" u="sng" dirty="0"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b="1" u="sng" dirty="0"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РЕПУБЛИЧКОМ ТАКМИЧЕ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ЊУ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/>
          <a:stretch/>
        </p:blipFill>
        <p:spPr>
          <a:xfrm>
            <a:off x="8952090" y="2590241"/>
            <a:ext cx="2477160" cy="3952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19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ВАЛЕНТИНА ПРОДАНОВ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2-3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ПРОФ.ДУШИЦА ОДАНОВИЋ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„КЕНГУР БЕЗ ГРАНИЦА“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ФИНАЛНОМ РЕПУБЛИЧКОМ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„КЕНГУР БЕЗ ГРАНИЦА“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345EB-03B1-1344-08BD-61A01E63E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365" y="2101174"/>
            <a:ext cx="2652409" cy="43969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24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МОМЧИЛО ЉУБАНИЋ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2-4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ПРОФ.ДАНИЈЕЛА СТОШИЋ СТАЈИЋ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„КЕНГУР БЕЗ ГРАНИЦА“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ФИНАЛНОМ РЕПУБЛИЧКОМ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ТАКМИЧЕЊУ„КЕНГУР БЕЗ ГРАНИЦА“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D4D22-C5D3-6759-EC69-94062715E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20" y="2118502"/>
            <a:ext cx="3326860" cy="44184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403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D28C-9588-10CA-0F1D-8D1FCA87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5C43-B970-E11B-3BA3-637A32DEF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ДАНИЛО СИМИЋ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 АЛЕКСАНДРА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РИСТИЋ,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ПРОФ. ЈЕЛЕНА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БИЛИЋ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0AC2F-B2FA-10AD-5BDC-875898166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МАТЕМАТИКА-ДАРОВИТИ УЧЕНИК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(ПОХАЂА ОБОГАЋЕН ПРОГРАМ РАДА )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ФИНАЛНОМ-РЕПУБЛИЧКОМ 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 „КЕНГУР БЕЗ ГРАНИЦА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“/ДОБИТНИК ВИДОВДАНСКЕ НАГРАДЕ 2025/26.</a:t>
            </a: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EF3D8-73D1-8754-97C6-A2FAA9986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/>
          <a:stretch>
            <a:fillRect/>
          </a:stretch>
        </p:blipFill>
        <p:spPr>
          <a:xfrm>
            <a:off x="8399417" y="2098467"/>
            <a:ext cx="3454174" cy="41355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0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ПЕТ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 СИМИЋ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2-5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ДИНА ПЕТРОВИЋ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</a:t>
            </a:r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2A2BF-1BD0-3C2B-D2D5-5D9E55691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47" y="2130358"/>
            <a:ext cx="2589988" cy="34533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77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НАЂА СИМИЋ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ТИЈАНА ТАДИН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8B079-6E5C-1054-7D42-F314B3179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65" y="2020643"/>
            <a:ext cx="2713670" cy="36202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54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569155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ЛЕОНИД ИВАНОВИЋ</a:t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5-3 РАЗРЕДА</a:t>
            </a:r>
            <a:endParaRPr lang="sr-Latn-RS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69156"/>
            <a:ext cx="12192000" cy="5441245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2025.ПРОГЛАШЕН ДА ПРИПАДА МЕЂУ 100 НАЈБОЉИХ МЛАДИХ СПОРТИСТА У РС (ШАХОВСКИ САВЕЗ СРБИЈЕ)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ru-RU" b="1" u="sng" dirty="0">
                <a:ln>
                  <a:solidFill>
                    <a:schemeClr val="tx1"/>
                  </a:solidFill>
                </a:ln>
              </a:rPr>
              <a:t>ДОБИТНИК НАГРАДЕ ГРАДА НОВОГ САДА</a:t>
            </a:r>
            <a:r>
              <a:rPr lang="sr-Latn-RS" b="1" u="sng" dirty="0">
                <a:ln>
                  <a:solidFill>
                    <a:schemeClr val="tx1"/>
                  </a:solidFill>
                </a:ln>
              </a:rPr>
              <a:t> 2025</a:t>
            </a:r>
            <a:r>
              <a:rPr lang="sr-Latn-RS" b="1" dirty="0">
                <a:ln>
                  <a:solidFill>
                    <a:schemeClr val="tx1"/>
                  </a:solidFill>
                </a:ln>
              </a:rPr>
              <a:t>.</a:t>
            </a:r>
            <a:br>
              <a:rPr lang="sr-Latn-RS" b="1" dirty="0">
                <a:ln>
                  <a:solidFill>
                    <a:schemeClr val="tx1"/>
                  </a:solidFill>
                </a:ln>
              </a:rPr>
            </a:b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КАНДИДАТ ЗА СВЕТОСАВСКУ НАГРАДУ 2025.</a:t>
            </a:r>
            <a:b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ru-RU" b="1" u="sng" dirty="0">
                <a:ln>
                  <a:solidFill>
                    <a:schemeClr val="tx1"/>
                  </a:solidFill>
                </a:ln>
              </a:rPr>
              <a:t>БРОНЗАНА МЕДАЉА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-КАДЕТСКО ПРВЕНСТВО ДО 10 ГОДИНА,</a:t>
            </a:r>
          </a:p>
          <a:p>
            <a:r>
              <a:rPr lang="ru-RU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ru-RU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ru-RU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СРЕБРНА МЕДАЉА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НА СВЕТСКОМ ШКОЛСКОМ ПРВЕНСТВУ У ШАХУ ДО 9 ГОДИНА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endParaRPr lang="sr-Latn-RS" b="1" dirty="0">
              <a:ln>
                <a:solidFill>
                  <a:schemeClr val="tx1"/>
                </a:solidFill>
              </a:ln>
            </a:endParaRPr>
          </a:p>
          <a:p>
            <a:r>
              <a:rPr lang="ru-RU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СРЕБРНА 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МЕДАЉА НА ЕВРОПСКОМ ТАКМИЧЕЊУ У ТРОГИРУ (МАЈ 2026.)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</a:rPr>
            </a:br>
            <a:r>
              <a:rPr lang="ru-RU" b="1" u="sng" dirty="0">
                <a:ln>
                  <a:solidFill>
                    <a:schemeClr val="tx1"/>
                  </a:solidFill>
                </a:ln>
              </a:rPr>
              <a:t>КАДЕТСКИ ПРВАК СРБИЈЕ ДО 10 ГОДИНА</a:t>
            </a:r>
          </a:p>
          <a:p>
            <a:endParaRPr lang="ru-RU" b="1" dirty="0">
              <a:ln>
                <a:solidFill>
                  <a:schemeClr val="tx1"/>
                </a:solidFill>
              </a:ln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Latn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"/>
    </mc:Choice>
    <mc:Fallback xmlns="">
      <p:transition spd="slow" advTm="780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1EE9-DFBC-F741-C3BA-2ADF4A23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E384-47B1-8499-8D05-F6640BF4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НИКОЛА БОКАН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. АДРИЈАНА ЗЕЧИЋ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1B2A4-81BD-D558-F5CD-3B7390C0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pPr algn="l"/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DC459-112C-2E03-6D0E-74D616293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46" y="2562339"/>
            <a:ext cx="2522706" cy="37840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4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ЈАНА ГОСТОЈИЋ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ПРОФ.ИВАНА ИНИЋ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  <a:endParaRPr lang="sr-Latn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38" y="2102120"/>
            <a:ext cx="3099538" cy="46243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70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6AA9-67F3-7850-46C8-2EE16168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0089-823C-729F-3DFF-7EF412BA0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СЕРГЕЈ ЈЕФТИЋ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4-6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ПРОФ. ДАНИЕЛА 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ИВКОВ, ПРОФ.ЈАСМИНА БРБАКЛИЋ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80671-2391-72FC-CD78-65595FDC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85000" lnSpcReduction="20000"/>
          </a:bodyPr>
          <a:lstStyle/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„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ДИГИТАЛНИ СВЕТ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“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УЧЕСНИК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ОПШТИНСКОМ ТАКМИЧЕЊУ</a:t>
            </a:r>
            <a:endParaRPr lang="sr-Cyrl-RS" sz="2800" u="sng" dirty="0">
              <a:latin typeface="Bahnschrift SemiBold" panose="020B0502040204020203" pitchFamily="34" charset="0"/>
            </a:endParaRPr>
          </a:p>
          <a:p>
            <a:r>
              <a:rPr lang="sr-Latn-RS" sz="2800" u="sng" dirty="0">
                <a:latin typeface="Bahnschrift SemiBold" panose="020B0502040204020203" pitchFamily="34" charset="0"/>
              </a:rPr>
              <a:t> </a:t>
            </a:r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EE88B-9172-A946-0A29-EA944D892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34" y="2105955"/>
            <a:ext cx="3266734" cy="44407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31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8D5E-F22A-11EC-8BA8-24C204DBB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D10E-BCC9-3EB8-5DE7-26E2CBCC9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АНДРИЈА ГОЛО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4-1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СНЕЖАНА НЕДЕЉКОВИЋ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4473-A7A4-8EF9-75C2-8C46C180F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r>
              <a:rPr lang="sr-Latn-RS" sz="2800" u="sng" dirty="0">
                <a:latin typeface="Bahnschrift SemiBold" panose="020B0502040204020203" pitchFamily="34" charset="0"/>
              </a:rPr>
              <a:t> </a:t>
            </a:r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3048" r="6404" b="4000"/>
          <a:stretch/>
        </p:blipFill>
        <p:spPr>
          <a:xfrm>
            <a:off x="8321040" y="2198339"/>
            <a:ext cx="3317965" cy="44482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54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76EE2-37F2-4DDA-54FF-BE0B7FE03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E941-A407-7FE5-5FD5-37EDDF76A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ЛУКА СТАЛЕТОВИЋ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4-2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ДАНИЕЛА ИВКОВ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53E37-213B-DABB-361B-546237E0E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r>
              <a:rPr lang="sr-Latn-RS" sz="2800" u="sng" dirty="0">
                <a:latin typeface="Bahnschrift SemiBold" panose="020B0502040204020203" pitchFamily="34" charset="0"/>
              </a:rPr>
              <a:t> </a:t>
            </a:r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F061C-5D34-043B-31F9-32C5D19B1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t="17021" r="24207"/>
          <a:stretch>
            <a:fillRect/>
          </a:stretch>
        </p:blipFill>
        <p:spPr>
          <a:xfrm>
            <a:off x="9289916" y="2215345"/>
            <a:ext cx="2546158" cy="4355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19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B406-60C9-A2A4-D210-49668AA1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624B-5BCE-2496-E292-DE925CDD5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ВУКАШИН МАЛБАША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СЛАЂАНА РАНКОВИЋ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907FD-DA61-C5E9-63AD-714E194A9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НЕМАЧКИ ЈЕЗИК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31" r="6536"/>
          <a:stretch/>
        </p:blipFill>
        <p:spPr>
          <a:xfrm>
            <a:off x="8294913" y="2061395"/>
            <a:ext cx="3374645" cy="4460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44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E419-9518-1B11-60CC-77B0727CA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0A9B-5959-CA25-9F22-87F08D1D2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СЕРГЕЈ ОБРАДОВИЋ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3-4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ЈЕЛЕНА БИЛИЋ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D00AA-622D-AFDA-519B-0EA94EA6C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ОКРУЖНОМ ТАКМИЧЕЊУ</a:t>
            </a:r>
            <a:endParaRPr lang="sr-Latn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C4B99-BDB2-1498-E63D-3409AF6DB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93" y="2526883"/>
            <a:ext cx="2973422" cy="3854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04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6E39D-9174-3AE7-3948-B1A57B056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C702-A627-C593-30FB-284E29246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ЗВЕЗДАН ТЕРЗИЋ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3-4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ЈЕЛЕНА БИЛИЋ, ПРОФ.МАРИЈА НИКОЛИЋ,                          ПОДРШКА:ПРОФ. СИНИША ЦВЕТКОВИЋ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3F701-0EBA-3FE9-836A-63769FFF3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5976"/>
            <a:ext cx="12192000" cy="5160336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МЕЂУНАРОДНОМ ТАКМИЧЕЊУ 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ЏУДО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ШКОЛСКОМ ПРВЕНСТВУ ВОЈВОДИНЕ</a:t>
            </a:r>
          </a:p>
          <a:p>
            <a:endParaRPr lang="sr-Latn-RS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BF2AC-CAA3-DED8-DB16-A2C02C97E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b="12662"/>
          <a:stretch>
            <a:fillRect/>
          </a:stretch>
        </p:blipFill>
        <p:spPr>
          <a:xfrm rot="5400000">
            <a:off x="7677985" y="3300852"/>
            <a:ext cx="3965103" cy="2258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6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6A68-E869-90B9-D6E0-10A2F262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25F7-C0DC-A201-22E0-41D3D6F5C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ПЕТРА ЂУРОВИЋ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3-2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 ЈЕЛЕНА БИЛИЋ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5AF09-1D64-A0A0-3B33-11AAE6353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60EB4-E3BB-4EC4-F330-F4FD5FDE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r="7678"/>
          <a:stretch/>
        </p:blipFill>
        <p:spPr>
          <a:xfrm>
            <a:off x="8038145" y="2295492"/>
            <a:ext cx="3470233" cy="4269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9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56A4C-61AD-09E1-A555-2FDE3FE8B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1609-FA6B-3A9C-1B49-424AFB9DF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ИРИС МАЗАЛИЦА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5-3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МЕНТОР:ПРОФ ЉУБИЦА ОБРАДОВИЋ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B80CB-731E-9BC3-3977-1A4D441BB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УЧЕНИЦА-ВОКАЛНИ СОЛИСТА</a:t>
            </a: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endParaRPr lang="sr-Cyrl-RS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И ПОКРАЈИНСКА НАГРАДА ЗА 2025/26.</a:t>
            </a:r>
          </a:p>
          <a:p>
            <a:pPr algn="l"/>
            <a:endParaRPr lang="sr-Cyrl-RS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496" y="2883781"/>
            <a:ext cx="2933063" cy="3791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6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ЛЕОНИД ИВАНОВИЋ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5-3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МЕНТОРИ:СПОЉНИ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САРАДНИК,БРАНИСЛАВ ШЕКУЛАРАЦ, 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ПРОФ.ИВАНА ИНИЋ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ШАХ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ЕВРОПСКОМ ТАКМИЧЕЊУ 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ШАХОВСКОМ ТУРНИРУ НСК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ШКОЛСКИ РАД: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-ПОЈЕДИНАЧНО ПОСТИГНУЋЕ</a:t>
            </a: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И ПРВО МЕСТО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ТАКМИЧЕЊУ,                            </a:t>
            </a:r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ТАКМИЧЕЊУ</a:t>
            </a: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</a:t>
            </a: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                                                                          </a:t>
            </a:r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rgbClr val="603DF3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И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Latn-RS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E1D36-235D-1429-588B-8776F8848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45EE-EBF6-8C7E-1A04-5E1D6952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ТАРА ЈЕЗДИМИРОВИЋ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7-3 РАЗРЕДА</a:t>
            </a:r>
            <a:b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МЕНТОРИ:ПРОФ. 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ЉУБИЦА </a:t>
            </a:r>
            <a:r>
              <a:rPr lang="sr-Cyrl-RS" sz="24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ОБРАДОВИЋ, ПРОФ</a:t>
            </a:r>
            <a:r>
              <a:rPr lang="sr-Cyrl-RS" sz="2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. МИРЈАНА ОРЛОВИЋ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E290D-DC93-52FE-23BE-AEE54ED2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12192000" cy="5181601"/>
          </a:xfrm>
          <a:solidFill>
            <a:srgbClr val="FF00FF"/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sr-Cyrl-RS" sz="36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МУЗИЧКИ ТАЛЕНТОВАНА УЧЕНИЦА-ВОКАЛНИ СОЛИСТА</a:t>
            </a: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34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4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34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endParaRPr lang="sr-Cyrl-RS" sz="34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0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СПЕЦИЈАЛНА </a:t>
            </a:r>
            <a:r>
              <a:rPr lang="sr-Cyrl-RS" sz="30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Cyrl-RS" sz="30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ФЕСТИВАЛУ </a:t>
            </a:r>
            <a:r>
              <a:rPr lang="sr-Cyrl-RS" sz="30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ДЕЧЈЕГ </a:t>
            </a:r>
            <a:r>
              <a:rPr lang="sr-Cyrl-RS" sz="30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СТВАРАЛАШТВА</a:t>
            </a:r>
          </a:p>
          <a:p>
            <a:pPr algn="l"/>
            <a:endParaRPr lang="sr-Cyrl-RS" sz="34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ХЕМИЈА</a:t>
            </a:r>
          </a:p>
          <a:p>
            <a:pPr algn="l"/>
            <a:endParaRPr lang="sr-Cyrl-RS" sz="34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1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Cyrl-RS" sz="31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31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1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</a:t>
            </a:r>
            <a:r>
              <a:rPr lang="sr-Latn-RS" sz="31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31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3100" dirty="0">
              <a:latin typeface="Bahnschrift SemiBold" panose="020B0502040204020203" pitchFamily="34" charset="0"/>
            </a:endParaRPr>
          </a:p>
          <a:p>
            <a:endParaRPr lang="sr-Cyrl-RS" sz="31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17" y="2459782"/>
            <a:ext cx="2612572" cy="41951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6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01310-AD8B-A804-286B-CD7F9D90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F899-0349-5E0F-0FF9-2A3C8B4F7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ЛУКА ПРШИР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2-1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ДРАГАНА МАРКОВИЋ,                                                                     ПРОФ.ЉУБИЦА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ОБРАДОВИЋ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, ПРОФ.СВЕТЛАНА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ГРУЈИЋ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054-E390-7E26-FDAE-0685DE6B5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 УЧЕНИК-ВОКАЛНИ СОЛИСТА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0566-C14E-495E-011B-4691E2D4F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17" y="2386811"/>
            <a:ext cx="2252308" cy="43101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482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41F2E-E122-0649-BAEB-24A6B33F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6A2C-2E9A-547B-3409-EE4680194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СОФИЈА ШАРКОВИЋ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3-3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МИЛИЦА ЦВЈЕТКОВИЋ, ПРОФ.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ЉУБИЦА ОБРАДОВИЋ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37930-2549-CCC3-C72C-D7DF54072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УЧЕНИЦА-ВОКАЛНИ СОЛИСТА</a:t>
            </a: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3499A-3C95-EFFA-AEF8-1C76A1E2E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361" y="2785893"/>
            <a:ext cx="2837639" cy="37835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29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3D63B-1471-7E99-5F46-9920C9AE4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45E3-5507-DFAC-D112-DD6BA9D11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ВУКАШИН ВЕРНАЧКИ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5-4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МЕНТОР:ПРОФ ЉУБИЦА ОБРАДОВИЋ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A8B14-70A8-0303-15D9-1E14F12AC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МУЗИЧКИ ТАЛЕНТОВАН УЧЕНИК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ВОКАЛНИ СОЛИСТА</a:t>
            </a:r>
            <a:endParaRPr lang="sr-Cyrl-RS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dirty="0"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4551" y="3352108"/>
            <a:ext cx="4098434" cy="23795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42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3C318-E7AC-70F7-EA73-506C96D5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2B94-1593-151F-3F68-D904510B6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52835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ЛЕНКА ПЕТРОВИЋ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МЕНТОР:ПРОФ ЉУБИЦА ОБРАДОВИЋ</a:t>
            </a: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BACBE-5C76-6B81-FA0B-0CB6F965A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28354"/>
            <a:ext cx="12192000" cy="5482047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УЧЕНИЦА-ВОКАЛНИ СОЛИСТА</a:t>
            </a:r>
          </a:p>
          <a:p>
            <a:pPr algn="l"/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УЧЕНИЦА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ПЕТОГ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РАЗРЕДА МУЗИЧКЕ ШКОЛЕ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ИСИДОР БАЈИЋ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“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, </a:t>
            </a:r>
            <a:r>
              <a:rPr lang="sr-Latn-RS" sz="2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НА ОДСЕКУ ВИОЛИНЕ</a:t>
            </a:r>
            <a:endParaRPr lang="sr-Cyrl-RS" sz="26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ДРУГ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А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НАГРАДА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ИЗ ВИОЛИНЕ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НА ФЕСТИВАЛУ 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„ИСИДОР БАЈИЋ“-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2023.ГОДИНЕ</a:t>
            </a: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ДИПЛОМ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А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2. МЕСТА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НА ФЕСТИВАЛУ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КУЛТУРНО-УМЕТНИЧКОГ СТВАРАЛАШТВА НА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РУСКО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ЈЕЗИК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„ДВЕРИ В НЕБЕСА“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2024.ГОД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.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(ВОКАЛНО ИЗВОЂЕЊЕ ПЕСАМА НА РУСКОМ ЈЕЗИКУ)</a:t>
            </a:r>
          </a:p>
          <a:p>
            <a:pPr algn="l"/>
            <a:endParaRPr lang="sr-Cyrl-RS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600" u="sng" dirty="0">
                <a:latin typeface="Bahnschrift SemiBold" panose="020B0502040204020203" pitchFamily="34" charset="0"/>
              </a:rPr>
              <a:t>2025/26.</a:t>
            </a:r>
          </a:p>
          <a:p>
            <a:pPr algn="l"/>
            <a:r>
              <a:rPr lang="sr-Cyrl-RS" sz="26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6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 СОЛО ПЕВАЊА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ФЕСТИВАЛУ ДЕЧЈЕГ СТВАРАЛАШТВА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1358" y="3244426"/>
            <a:ext cx="4149797" cy="26612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80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9DD1-C8E1-40DF-5A96-7279F4C9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C464-D7EB-6457-01D6-9BB7F0CA3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СОФИЈА ЈАЊАТОВИЋ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5-4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МЕНТОР:ПРОФ ЉУБИЦА ОБРАДОВИЋ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12F5-10CB-CF02-EA71-C845F4B2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ВОКАЛНИ СОЛИСТА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20" y="2302933"/>
            <a:ext cx="2486025" cy="441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08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E0589-3913-2D8E-721E-E4371C94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FD7F-13B7-2789-852E-FD0303F6A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МИОНА РАКАНОВИЋ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 СПОЉНИ САРАДНИЦИ, ПРОФ.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ЉУБИЦА ОБРАДОВИЋ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7C596-BA94-4C95-3905-4CE57A4B3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ТАЛЕНТОВАНА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УЧЕНИЦА-ВОКАЛНИ 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СОЛИСТА / БАЛЕРИНА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</a:t>
            </a:r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</a:t>
            </a:r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</a:t>
            </a:r>
            <a:endParaRPr lang="sr-Cyrl-RS" sz="2800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ТАКМИЧЕЊУ КАО ВОКАЛНИ СОЛИСТА</a:t>
            </a:r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       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      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40402-DEF9-C018-5695-39F9B1166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20425" r="27808" b="18440"/>
          <a:stretch>
            <a:fillRect/>
          </a:stretch>
        </p:blipFill>
        <p:spPr>
          <a:xfrm>
            <a:off x="8325765" y="2825911"/>
            <a:ext cx="2577830" cy="37034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30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4B12B-A699-A792-90AC-F94B4838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A45A-2FDC-0624-2919-707B4B062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390502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МИНА ДИМИТРИЋ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5-6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МЕНТОР:ПРОФ.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ЉУБИЦА ОБРАДОВИЋ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0FF0-0B5F-DCB4-F0CD-BD2B2B5E5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63486"/>
            <a:ext cx="12192000" cy="5246915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УЧЕНИЦА-ВОКАЛНИ СОЛИСТА</a:t>
            </a: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endParaRPr lang="sr-Cyrl-RS" sz="2800" dirty="0"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6962D-B6B1-E527-A7CD-458FC1FC4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68" y="2611136"/>
            <a:ext cx="3551613" cy="3551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9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BE03C-ACC8-6D21-F3BC-D19A3719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0CEA-7C36-8E23-7EC1-0FBBAB53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УРОШ ПЕЈИЋ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УЧЕНИК 5- 5 РАЗРЕДА</a:t>
            </a:r>
            <a:b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МЕНТОР:СПОЉНИ САРАДНИК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2FD07-5DAE-B2F8-4223-2D3949EF3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41251"/>
            <a:ext cx="12192000" cy="5269150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МУЗИЧКИ ТАЛЕНТОВАН УЧЕНИК-СВИРА САКСОФОН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 НАГРАДА СА ПРВИМ МЕСТОМ НА РЕПУБЛИЧКИМ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ИЛИ МЕЂУНАРОДНИМ ТАКМИЧЕЊУ/ФЕСТИВАЛИМА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ВИШЕ ПУТА БИО ЈЕ ЛАУРЕАТ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2025/26.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ПРВА НАГРАДА НА ФИНАЛНОМ РЕПУБЛИЧКОМ ТАКМИЧЕЊУ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МЛАДИХ ТАЛЕНАТА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ПРВА НАГРАДА НА МЕЂУНАРОДНОМ ФЕСТИВАЛУ „ИСИДОР БАЈИЋ“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ПРВА НАГРАДА НА РЕПУБЛИЧКОМ ТАКМИЧЕЊУ</a:t>
            </a:r>
            <a:endParaRPr lang="sr-Cyrl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ВИШЕ ГОДИНА УЧЕСНИК НА СВЕЧАНОСТИМА ОРГАНИЗОВАНИМ</a:t>
            </a: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ОСНОВНОЈ ШКОЛИ КОЈУ ПОХАЂА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atin typeface="Bahnschrift SemiBold" panose="020B0502040204020203" pitchFamily="34" charset="0"/>
            </a:endParaRPr>
          </a:p>
          <a:p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27" y="2272937"/>
            <a:ext cx="2732774" cy="44413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98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ВУК БРЕБЕРИНА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75637"/>
            <a:ext cx="12192000" cy="5234764"/>
          </a:xfrm>
          <a:solidFill>
            <a:srgbClr val="FF00FF"/>
          </a:solidFill>
        </p:spPr>
        <p:txBody>
          <a:bodyPr/>
          <a:lstStyle/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ЕВРОПСКОМ ТАКМИЧЕЊУ У КАРАТЕУ-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                              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СТВОРЕН УСЛОВ ЗА УЧЕШЋЕ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СВЕТСКОМ ТАКМИЧЕЊУ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(ЈУЛ 2026.)</a:t>
            </a: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ДРЖАВНОМ ТАКМИЧЕЊУ (УНИЈА КАРАТИСТА)</a:t>
            </a:r>
          </a:p>
          <a:p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ВОЈВОЂАНСКОМ ШКОЛСКОМ ПРВЕНСТВУ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НА СПОРТСКОЈ ОЛИМПИЈАДИ ШКОЛСКЕ ОМЛАДИНЕ ВОЈВОДИНЕ</a:t>
            </a:r>
            <a:endParaRPr lang="sr-Latn-RS" dirty="0"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НАГРАДА ФОНДАЦИЈЕ ТВ ПРВА</a:t>
            </a:r>
            <a:endParaRPr lang="sr-Latn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62" y="4083574"/>
            <a:ext cx="6366076" cy="2604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72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698170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ЛЕОНИД ИВАНОВИЋ</a:t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6469"/>
            <a:ext cx="12192000" cy="5873932"/>
          </a:xfrm>
          <a:solidFill>
            <a:srgbClr val="FF00FF"/>
          </a:solidFill>
        </p:spPr>
        <p:txBody>
          <a:bodyPr/>
          <a:lstStyle/>
          <a:p>
            <a:endParaRPr lang="ru-RU" dirty="0">
              <a:latin typeface="Bahnschrift SemiBold" panose="020B0502040204020203" pitchFamily="34" charset="0"/>
            </a:endParaRPr>
          </a:p>
          <a:p>
            <a:r>
              <a:rPr lang="ru-RU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 организацији ШСС и Министарства спорта одржано је Кадетско првенство на Палићу (19. Фестивал младих шахиста) </a:t>
            </a:r>
          </a:p>
          <a:p>
            <a:r>
              <a:rPr lang="ru-RU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Видовданске награде освоје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не</a:t>
            </a:r>
            <a:r>
              <a:rPr lang="ru-RU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за постигнуте резултате</a:t>
            </a:r>
            <a:r>
              <a:rPr lang="ru-RU" dirty="0">
                <a:latin typeface="Bahnschrift SemiBold" panose="020B0502040204020203" pitchFamily="34" charset="0"/>
              </a:rPr>
              <a:t/>
            </a:r>
            <a:br>
              <a:rPr lang="ru-RU" dirty="0"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</a:rPr>
              <a:t>МЕСТО - БРЗОПОТЕЗНИ ШАХ </a:t>
            </a: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  <a:hlinkClick r:id="rId2"/>
              </a:rPr>
              <a:t>https://s2.chess-results.com/tnr1386554.aspx?lan=1&amp;art=1&amp;rd=9&amp;SNode=S0</a:t>
            </a:r>
            <a:endParaRPr lang="sr-Cyrl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</a:rPr>
              <a:t> 1. МЕСТО - УБРЗАНИ ШАХ </a:t>
            </a: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  <a:hlinkClick r:id="rId3"/>
              </a:rPr>
              <a:t>https://s2.chess-results.com/tnr1385702.aspx?lan=1&amp;art=1&amp;rd=9&amp;SNode=S0</a:t>
            </a:r>
            <a:endParaRPr lang="sr-Cyrl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</a:rPr>
              <a:t> 2. МЕСТО - СТАНДАРДНИ ШАХ </a:t>
            </a:r>
            <a:r>
              <a:rPr lang="sr-Latn-RS" alt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Arial" panose="020B0604020202020204" pitchFamily="34" charset="0"/>
                <a:hlinkClick r:id="rId4"/>
              </a:rPr>
              <a:t>https://s1.chess-results.com/tnr1387212.aspx?lan=1&amp;art=4&amp;turdet=YES&amp;SNode=S0</a:t>
            </a:r>
            <a:endParaRPr lang="sr-Cyrl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Cyrl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3 ВИДОВДАНСКЕ НАГРАДЕ ЗА 2025/26.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sr-Latn-RS" alt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"/>
    </mc:Choice>
    <mc:Fallback xmlns="">
      <p:transition spd="slow" advTm="780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68F45-BCD6-307A-17CF-DC1F3641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81FE-5CA4-F532-620B-D7ED539BF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МИЛА ИСАКОВСКИ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2-5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БИЉАНА МАРКОВИЋ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191E9-6D67-5C45-EF56-B1954A8B7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СПОРТСКА ГИМНАСТИКА /ВИШЕБОЈ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6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sz="26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МЕЂУОПШТИНСКОМ ТАКМИЧЕЊУ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МЕЂУОКРУЖНОМ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Cyrl-RS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РЕПУБЛИЧКОМ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ДОБИТНИЦА ВИДОВДАНСКЕ НАГРАДЕ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СПОРТСКОЈ ОЛИМПИЈАДИ </a:t>
            </a: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ШКОЛСКЕ ОМЛАДИНЕ ВОЈВОДИНЕ</a:t>
            </a:r>
            <a:r>
              <a:rPr lang="sr-Latn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(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СОШОВ)</a:t>
            </a:r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B496E-9218-8538-71A5-1B62FD076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09" y="2519464"/>
            <a:ext cx="2726578" cy="4205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54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377439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ЕЛЕНА МРВАЉЕВИЋ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САРАДНИК,ПОДРШКА:ПРОФ.СИНИША ЦВЕТКОВИЋ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46366"/>
            <a:ext cx="12192000" cy="5064035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АТЛЕТИКА -ТРЧАЊЕ 100 М-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ОПШТИНСКО-ОКРУЖНОМ ТАКМИЧЕЊУ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МЕЂУОКРУЖНОМ ТАКМИЧЕЊУ 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НА СПОРТСКОЈ ОЛИМПИЈАДИ ШКОЛСКЕ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ОМЛАДИНЕ ВОЈВОДИНЕ (СОШОВ)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НА ДРЖАВНОМ ТАКМИЧЕЊУ- ДОБИТНИЦА ВИДОВДАНСКЕ НАГРАДЕ</a:t>
            </a:r>
            <a:endParaRPr lang="sr-Latn-RS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42C2C-6E9D-C538-8AEA-4DF119149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35752" r="28027" b="29079"/>
          <a:stretch>
            <a:fillRect/>
          </a:stretch>
        </p:blipFill>
        <p:spPr>
          <a:xfrm>
            <a:off x="8450332" y="2155371"/>
            <a:ext cx="3304849" cy="3621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22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502229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БОЈАНА МАРТИ</a:t>
            </a:r>
            <a:r>
              <a:rPr lang="sr-Cyrl-RS" sz="27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2-6 РАЗРЕДА</a:t>
            </a:r>
            <a:br>
              <a:rPr lang="sr-Cyrl-RS" sz="27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</a:t>
            </a: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2230"/>
            <a:ext cx="12192000" cy="535577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КАРАТЕ</a:t>
            </a:r>
          </a:p>
          <a:p>
            <a:pPr marL="0" indent="0">
              <a:buNone/>
            </a:pPr>
            <a:r>
              <a:rPr lang="sr-Cyrl-RS" sz="24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ВОЈВОЂАНСКОМ </a:t>
            </a:r>
          </a:p>
          <a:p>
            <a:pPr marL="0" indent="0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ШКОЛСКОМ ПРВЕНСТВУ</a:t>
            </a:r>
          </a:p>
          <a:p>
            <a:pPr marL="0" indent="0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ДРЖАВНОМ</a:t>
            </a:r>
          </a:p>
          <a:p>
            <a:pPr marL="0" indent="0">
              <a:buNone/>
            </a:pPr>
            <a:r>
              <a:rPr lang="sr-Cyrl-RS" sz="24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ШКОЛСКОМ ПРВЕНСТВУ </a:t>
            </a:r>
            <a:r>
              <a:rPr lang="sr-Cyrl-RS" sz="24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СРБИЈЕ</a:t>
            </a:r>
          </a:p>
          <a:p>
            <a:pPr marL="0" indent="0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СПОРТСКОЈ ОЛИМПИЈАДИ </a:t>
            </a:r>
          </a:p>
          <a:p>
            <a:pPr marL="0" indent="0">
              <a:buNone/>
            </a:pP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ШКОЛСКЕ ОМЛАДИНЕ ВОЈВОДИНЕ</a:t>
            </a:r>
            <a:r>
              <a:rPr lang="sr-Latn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(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СОШОВ)</a:t>
            </a:r>
            <a:endParaRPr lang="sr-Cyrl-RS" sz="2400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sz="24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ДОБИТНИЦА ВИДОВДАНСКЕ НАГРАДЕ 2025/26.</a:t>
            </a:r>
            <a:endParaRPr lang="sr-Cyrl-RS" u="sng" dirty="0">
              <a:ln>
                <a:solidFill>
                  <a:sysClr val="windowText" lastClr="000000"/>
                </a:solidFill>
              </a:ln>
            </a:endParaRP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3976D-CD6E-64EB-A1ED-9F9C6ED0C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05" y="1893793"/>
            <a:ext cx="2778837" cy="4480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905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74D61-8D76-DD14-0070-85725819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0612-9A34-FAB3-7889-1A2EACF24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ТАРА ВУЈИНОВИЋ</a:t>
            </a:r>
            <a: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2-7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БИЉАНА МАРКОВИЋ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99F71-F7D7-7478-8AE1-CBBF9370E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СПОРТСКА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ГИМНАСТИКА /ВИШЕБОЈ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НА МЕЂУОПШТИНСКОМ ТАКМИЧЕЊУ</a:t>
            </a: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b="1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НА МЕЂУОКРУЖНОМ ТАКМИЧЕЊУ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   (четврто место)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15554" r="26110" b="25165"/>
          <a:stretch/>
        </p:blipFill>
        <p:spPr>
          <a:xfrm>
            <a:off x="8616473" y="2096077"/>
            <a:ext cx="3087848" cy="44437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69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САРА РАЂЕНОВИЋ</a:t>
            </a:r>
            <a: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4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4-3 РАЗРЕДА</a:t>
            </a:r>
            <a:b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МЕНТОР:ПРОФ. БИЉАНА МАРКОВИЋ</a:t>
            </a:r>
            <a:endParaRPr lang="sr-Latn-R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1705"/>
            <a:ext cx="12192000" cy="5354108"/>
          </a:xfrm>
          <a:solidFill>
            <a:srgbClr val="FF00FF"/>
          </a:solidFill>
        </p:spPr>
        <p:txBody>
          <a:bodyPr/>
          <a:lstStyle/>
          <a:p>
            <a:pPr marL="0" indent="0">
              <a:buNone/>
            </a:pPr>
            <a:endParaRPr lang="sr-Cyrl-RS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СПОРТСКА ГИМНАСТИКА</a:t>
            </a:r>
          </a:p>
          <a:p>
            <a:pPr marL="0" indent="0">
              <a:buNone/>
            </a:pPr>
            <a:endParaRPr lang="sr-Cyrl-RS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6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3.МЕСТО </a:t>
            </a:r>
            <a:r>
              <a:rPr lang="sr-Cyrl-RS" sz="26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МЕЂУОКРУЖНОМ ТАКМИЧЕЊУ</a:t>
            </a:r>
          </a:p>
          <a:p>
            <a:pPr marL="0" indent="0">
              <a:buNone/>
            </a:pP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(ПОЈЕДИНАЧНО ПОСТИГНУЋЕ)</a:t>
            </a:r>
          </a:p>
          <a:p>
            <a:pPr marL="0" indent="0">
              <a:buNone/>
            </a:pPr>
            <a:endParaRPr lang="sr-Cyrl-RS" sz="2400" b="1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sz="2600" b="1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600" b="1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2.МЕСТО</a:t>
            </a:r>
            <a:r>
              <a:rPr lang="sr-Cyrl-RS" sz="2600" b="1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6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МЕЂУОКРУЖНОМ ТАКМИЧЕЊУ</a:t>
            </a:r>
          </a:p>
          <a:p>
            <a:pPr marL="0" indent="0">
              <a:buNone/>
            </a:pPr>
            <a:r>
              <a:rPr lang="sr-Cyrl-RS" sz="2400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(ЕКИПНО ПОСТИГНУЋЕ)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2271629"/>
            <a:ext cx="2472267" cy="4394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69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416232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Latn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A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ЉОША БИБЕРЏИЋ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4-4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САРАДНИК, ПОДРШКА:ПРОФ.СИНИША ЦВЕТКОВИЋ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96894"/>
            <a:ext cx="12192000" cy="5113507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АТЛЕТИКА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-ТРЧАЊЕ 60 М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ОПШТИНСКО-ОКРУЖНОМ ТАКМИЧЕЊУ 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МЕЂУОКРУЖНОМ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Latn-RS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1F782-33F7-9183-13C1-C50518E69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4175" y="2793130"/>
            <a:ext cx="4396365" cy="32972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007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A44A5-19CB-5ABE-00A7-C41F09CF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2838-D454-4F2B-AED4-9A9E34452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448056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ДУЊА ГРЛИЋ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6-4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 СПОЉНИ САРАДНИЦИ,ПОДРШКА: ПРОФ.СИНИША ЦВЕТКОВИЋ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3D326-8029-2994-8807-FA1C98E0B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49778"/>
            <a:ext cx="12192000" cy="526062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ЏУДО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ШКОЛСКОМ ПРВЕНСТВУ ВОЈВОДИНЕ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НА СПОРТСКОЈ ОЛИМПИЈАДИ ШКОЛСКЕ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ОМЛАДИНЕ ВОЈВОДИНЕ</a:t>
            </a:r>
            <a:endParaRPr lang="sr-Latn-RS" dirty="0"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„ САРАЈЕВО ЕУРОРЕАН“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 НА 41.МЕЂУНАРОДНОМ ЏУДО КУП-У 2026.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БРОЈНА ПОСТИГНУЋА ПОСТОЈЕ У БИОГРАФИЈИ УЧЕНИЦЕ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МУЗИЧКИ ТАЛЕНТОВАНА УЧЕНИЦА-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ДОБИТНИЦА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ПОКРАЈИНСКЕ НАГРАДЕ 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„ТАЛЕНТИ 2025“ ЗА МУЗИЧКО СТВАРАЛАШТВО</a:t>
            </a: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23" y="2034139"/>
            <a:ext cx="3278777" cy="46918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598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ЕЛЕНА ДАКИЋ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САРАДНИК, ПОДРШКА:ПРОФ.СИНИША ЦВЕТКОВИЋ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83644"/>
            <a:ext cx="12192000" cy="5226757"/>
          </a:xfrm>
          <a:solidFill>
            <a:srgbClr val="FF00FF"/>
          </a:solidFill>
        </p:spPr>
        <p:txBody>
          <a:bodyPr/>
          <a:lstStyle/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АТЛЕТИКА -ТРЧАЊЕ 300 М-</a:t>
            </a:r>
          </a:p>
          <a:p>
            <a:pPr algn="l"/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ОПШТИНСКО-ОКРУЖНОМ ТАКМИЧЕЊУ 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МЕЂУОКРУЖНОМ ТАКМИЧЕЊУ 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7938" y="2722434"/>
            <a:ext cx="4441370" cy="33310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94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ТАРА УВЕРИЋ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7-5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САРАДНИК, ПОДРШКА:ПРОФ.СИНИША ЦВЕТКОВИЋ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04305"/>
            <a:ext cx="12192000" cy="4406096"/>
          </a:xfrm>
          <a:solidFill>
            <a:srgbClr val="FF00FF"/>
          </a:solidFill>
        </p:spPr>
        <p:txBody>
          <a:bodyPr/>
          <a:lstStyle/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АТЛЕТИКА -ТРЧАЊЕ 100 М-</a:t>
            </a:r>
          </a:p>
          <a:p>
            <a:pPr algn="l"/>
            <a:endParaRPr lang="sr-Cyrl-RS" u="sng" dirty="0"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ОПШТИНСКО- ОКРУЖНОМ ТАКМИЧЕЊУ </a:t>
            </a: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МЕЂУОКРУЖНОМ ТАКМИЧЕЊУ 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47" y="2863949"/>
            <a:ext cx="2658075" cy="36789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487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D473-9FC5-DA25-0973-78A73CF8D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C4CC6-F84E-2D20-5BEB-57947202E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ИКОНИЈА ЏАЛИЋ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4-4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4EAA4-827A-E10E-9C0C-32CE6F6B3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КАРАТЕ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ПРВЕНСТВУ ВОЈВОДИНЕ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ПРВЕНСТВУ СРБИЈЕ</a:t>
            </a:r>
          </a:p>
          <a:p>
            <a:pPr algn="l"/>
            <a:endParaRPr lang="sr-Latn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СПОРТСКОЈ ОЛИМПИЈАДИ </a:t>
            </a:r>
          </a:p>
          <a:p>
            <a:pPr algn="l"/>
            <a:r>
              <a:rPr lang="sr-Cyrl-RS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ШКОЛСКЕ ОМЛАДИНЕ ВОЈВОДИНЕ (СОШОВ)</a:t>
            </a:r>
          </a:p>
          <a:p>
            <a:pPr algn="l"/>
            <a:endParaRPr lang="sr-Cyrl-RS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sr-Cyrl-RS" sz="28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6265" y="2593575"/>
            <a:ext cx="4673172" cy="35048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36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817510"/>
          </a:xfrm>
          <a:solidFill>
            <a:srgbClr val="FF00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ЛОНГИН ИВАНОВИЋ</a:t>
            </a: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74044"/>
            <a:ext cx="12192000" cy="5836357"/>
          </a:xfrm>
          <a:solidFill>
            <a:srgbClr val="FF00FF"/>
          </a:solidFill>
        </p:spPr>
        <p:txBody>
          <a:bodyPr/>
          <a:lstStyle/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2025.ПРОГЛАШЕН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 ПРИПАДА МЕЂУ 100 НАЈБОЉИХ МЛАДИХ СПОРТИСТА У РС (ШАХОВСКИ САВЕЗ СРБИЈЕ)</a:t>
            </a:r>
          </a:p>
          <a:p>
            <a:r>
              <a:rPr lang="sr-Cyrl-RS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КАДЕТСКИ ВИЦЕШАМПИОН СРБИЈЕ ДО 8.ГОДИНА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48" y="997163"/>
            <a:ext cx="2919370" cy="41449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92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"/>
    </mc:Choice>
    <mc:Fallback xmlns="">
      <p:transition spd="slow" advTm="7806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FF66FF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МИЉАН СТАНАР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6-</a:t>
            </a:r>
            <a:r>
              <a:rPr lang="sr-Latn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1</a:t>
            </a: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СПОЉНИ САРАДНИК/ПОДРШКА:ПРОФ. СИНИША ЦВЕТКОВИЋ</a:t>
            </a:r>
            <a:endParaRPr lang="sr-Latn-RS" sz="2400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FF00FF"/>
          </a:solidFill>
        </p:spPr>
        <p:txBody>
          <a:bodyPr/>
          <a:lstStyle/>
          <a:p>
            <a:endParaRPr lang="sr-Cyrl-RS" sz="28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r-Cyrl-RS" sz="2800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ЏУДО</a:t>
            </a:r>
          </a:p>
          <a:p>
            <a:pPr algn="l"/>
            <a:endParaRPr lang="sr-Cyrl-RS" sz="2800" b="1" u="sng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b="1" u="sng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</a:t>
            </a:r>
            <a:r>
              <a:rPr lang="sr-Cyrl-RS" b="1" u="sng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РЕГИОНАЛНОМ ШКОЛСКОМ ПРВЕНСТВУ</a:t>
            </a:r>
          </a:p>
          <a:p>
            <a:pPr algn="l"/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(САВЕЗ ЗА ШКОЛСКИ СПОРТ ГРАДА)</a:t>
            </a:r>
          </a:p>
          <a:p>
            <a:pPr algn="l"/>
            <a:endParaRPr lang="sr-Cyrl-RS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sr-Cyrl-RS" b="1" u="sng" dirty="0" smtClean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b="1" u="sng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МЕСТО</a:t>
            </a:r>
            <a:r>
              <a:rPr lang="sr-Latn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СПОРТСКОЈ ОЛИМПИЈАДИ ШКОЛСКЕ </a:t>
            </a:r>
            <a:endParaRPr lang="sr-Latn-RS" b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sr-Cyrl-RS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ОМЛАДИНЕ ВОЈВОДИНЕ (СОШОВ)</a:t>
            </a: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5B44D-8E78-86C0-E921-C45807EBB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76" y="2333129"/>
            <a:ext cx="3011976" cy="40107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92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"/>
    </mc:Choice>
    <mc:Fallback xmlns="">
      <p:transition spd="slow" advTm="4815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46D57-B7D7-9832-0635-03883715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A0CCE-C3B3-D2C2-A2EA-7C4F4B01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sz="54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ОГЊЕН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ДЕЈАНОВИЋ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САРАДНИК, ПОДРШКА ПРОФ. СИНИША ЦВЕТКОВИЋ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3CE8D-44B2-555A-802F-9B7EA5C95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35804"/>
            <a:ext cx="12192000" cy="5074597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ЏУДО</a:t>
            </a: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ДРУГО МЕСТО НА</a:t>
            </a:r>
            <a:r>
              <a:rPr lang="sr-Latn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РЕГИОНАЛНОМ ПРВЕНСТВУ</a:t>
            </a:r>
            <a:r>
              <a:rPr lang="sr-Latn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(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САВЕЗ ЗА ШКОЛСКИ СПОРТ)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26633-B73D-2907-753A-E28009A34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27" y="2475171"/>
            <a:ext cx="2598511" cy="41298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68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ЈОВАН РУЖИН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7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1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, ПОДРШКА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: ПРОФ.СИНИША ЦВЕТКОВИЋ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75637"/>
            <a:ext cx="12192000" cy="5234764"/>
          </a:xfrm>
          <a:solidFill>
            <a:srgbClr val="FF00FF"/>
          </a:solidFill>
        </p:spPr>
        <p:txBody>
          <a:bodyPr/>
          <a:lstStyle/>
          <a:p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ЏУДО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 НА СПОРТСКОЈ ОЛИМПИЈАДИ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ШКОЛСКЕ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ОМЛАДИНЕ ВОЈВОДИНЕ</a:t>
            </a:r>
            <a:endParaRPr lang="sr-Latn-RS" sz="2800" dirty="0"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E2C9B-3E72-ED2D-29C3-B22E17372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43" y="2440361"/>
            <a:ext cx="3069512" cy="42230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96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3CB3-2D0D-605E-5C22-1EE6E345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A7E0-DAFF-BFEF-4851-D2E331ED4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ИГОР БРЕБЕРИНА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</a:t>
            </a:r>
            <a:r>
              <a:rPr lang="sr-Cyrl-RS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СПОЉНИ САРАДНИК/ПОДРШКА: ПРОФ. СИНИША ЦВЕТКОВИЋ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BF2F8-5E94-A895-25C6-DC18E421B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49866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ЏУДО</a:t>
            </a: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ТРЕЋЕ МЕСТО НА СПОРТСКОЈ ОЛИМПИЈАДИ </a:t>
            </a: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ШКОЛСКЕ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ОМАЛАДИНЕ ВОЈВОДИНЕ (СОШОВ)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0"/>
          <a:stretch/>
        </p:blipFill>
        <p:spPr>
          <a:xfrm>
            <a:off x="8985484" y="2005888"/>
            <a:ext cx="2836401" cy="4852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6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16D4-90B0-1551-C950-2B1D7B74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8771-5459-0967-DE6C-D3DD0508A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ЛУКА ВЕЗМАР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МЕНТОР:СПОЉНИ САРАДНИК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60E3E-CF17-71F5-5984-920BFA4F1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2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СКИЈАЊЕ (СЛАЛОМ)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ДРЖАВНОМ  ТАКМИЧЕЊУ</a:t>
            </a:r>
          </a:p>
          <a:p>
            <a:pPr algn="l"/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18" y="2330263"/>
            <a:ext cx="3138311" cy="41844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73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A686C-7A95-5874-85AA-C8B84192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747F-8F48-E405-5F9B-02BE48C2C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538918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МАРКО НОБИЛЕ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5-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6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СПОЉНИ САРАДНИК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C72F0-275F-7F1F-C108-269DC768B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41251"/>
            <a:ext cx="12192000" cy="526915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ru-RU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КАРАТЕ- НОСИЛАЦ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ЈЕ ЉУБИЧАСТОГ ПОЈАСА. </a:t>
            </a:r>
            <a:endParaRPr lang="sr-Cyrl-RS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ТРЕНИРА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4 ГОДИНЕ КАРАТЕ У КАРАТЕ КЛУБУ "НОВИ САД«. 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УЧЕСТВОВАО НА ЧЕТИРИ ТАКМИЧЕЊА/6 ПОСТИГНУЋА:</a:t>
            </a:r>
            <a:b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1. МЕСТО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ДИСЦИПЛИНИ КАТА ИНДИВИДУАЛНО ,</a:t>
            </a:r>
            <a:endParaRPr lang="sr-Latn-R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2023. МЕМОРИЈАЛНИ ТУРНИР «СЛАВИША ВУЈОВИЋ»</a:t>
            </a:r>
            <a:b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1. МЕСТО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ДИСЦИПЛИНИ КАТА ИНДИВИДУАЛНО 2024.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        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ПРВЕНСТВО СРБИЈЕ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ТРАДИЦИОНАЛНОМ КАРАТЕУ </a:t>
            </a:r>
            <a:b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2. МЕСТО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ДИСЦИПЛИНИ КАТА ТИМ 2025.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                                 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СВЕТСКО ПРВЕНСТВО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ТРАДИЦИОНАЛНОМ КАРАТЕУ, БЕРЛИН</a:t>
            </a:r>
            <a:b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</a:b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 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2. МЕСТО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ДИСЦИПЛИНИ КАТА ИНДИВИДУАЛНО,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                                      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2. МЕСТО У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ДИСЦИПЛИНИ КАТА ТИМ,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                                                    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3.МЕСТО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ДИСЦИПЛИНИ КИХОН ИПОН КУМИТЕ                                                    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                    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</a:t>
            </a:r>
            <a:r>
              <a:rPr lang="ru-RU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2026. ЕВРОПСКО ПРВЕНСТВО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У ТРАДИЦИОНАЛНОМ КАРАТЕУ</a:t>
            </a:r>
            <a:endParaRPr lang="sr-Cyrl-RS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9C399-3D7A-2284-1164-13600EC7D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1548" y="3096639"/>
            <a:ext cx="4439053" cy="2558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085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3E46E-3092-D7CA-E709-3F7261821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9982-8B96-84DA-BE83-6244B4F0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СОФИЈА ПЈЕШЧИЋ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6-5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ПРОФ.ГОРАНА ЈОВАНОВИЋ,ПРОФ.МИРЈАНА ЖДРЊА,                            ПРОФ. ТИЈАНА ТАДИН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6EBB4-4F3E-E812-A533-87FEA2310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БИОЛОГИЈА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ТАКМИЧЕЊУ„КЕНГУР БЕЗ ГРАНИЦА“</a:t>
            </a:r>
          </a:p>
          <a:p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43F59-C4AC-4070-34D9-6194DC50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52" y="2140086"/>
            <a:ext cx="2930666" cy="3907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61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AAF3F-4E89-19E8-7241-525978DA2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3DFB-B0E3-1599-375D-4B95ABF94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МИЛИЦА С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КУЛИЋ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ПРОФ.ЉИЉАНА ЗАЈАЦ, ПРОФ.ИВАНА </a:t>
            </a: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ИНИЋ,СПОЉНИ САРАДНИК</a:t>
            </a:r>
            <a:b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02725-3AB1-F47C-A572-79A929F46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ТРЕНИРА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ТЕНИС-ПОСТИГНУЋА</a:t>
            </a: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74" y="2069113"/>
            <a:ext cx="3206947" cy="46451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92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4011-937D-8FF1-79EC-14709804A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347A-9EC5-8F8E-BAB6-F48AE2774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ПРОДАНОВ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Latn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4</a:t>
            </a: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ПРОФ.ВЕСНА ЂУРИЋ, ПРОФ.НИКОЛИНА ЂУРИЋ          </a:t>
            </a:r>
            <a:r>
              <a:rPr lang="sr-Cyrl-RS" sz="2700" dirty="0">
                <a:latin typeface="Bahnschrift SemiBold" panose="020B0502040204020203" pitchFamily="34" charset="0"/>
              </a:rPr>
              <a:t>    </a:t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7B700-FE37-F68E-E364-0C637F90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Latn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ИСТОРИЈА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Latn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1" y="2158128"/>
            <a:ext cx="2704014" cy="45286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25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7A3B0-BD7A-A0DB-EFFA-FD98DE55C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DC95-8A21-D7D1-9BD4-E183E9FD2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ДАВИД ШОФРАНКО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6-6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 ТИЈАНА ТАДИН, ПРОФ. СИНИША ЦВЕТКОВИЋ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BD757-5C50-0DD4-D0CC-6B63BEBDD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ФИЗИКА</a:t>
            </a: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МАТЕМАТИКА, СРПСКИ  ЈЕЗИК И ЈЕЗИЧКА КУЛТУРА,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ИСТОРИЈА, ТЕХНИКА И ТЕХНОЛОГИЈА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ФУДБАЛ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СПОРТСКИМ ИГРАМА МЛАДИХ</a:t>
            </a:r>
          </a:p>
          <a:p>
            <a:pPr algn="l"/>
            <a:endParaRPr lang="sr-Cyrl-RS" b="1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75" y="2155371"/>
            <a:ext cx="3294982" cy="46251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68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ЛОНГИН ИВАНОВИЋ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2-1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МЕНТОР:СПОЉНИ САРАДНИК,ПРОФ.ДРАГАНА МАРКОВИЋ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69312"/>
            <a:ext cx="12192000" cy="5341089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ШАХ: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2 ВИДОВДАНСКЕ НАГРАДЕ ЗА 2025/26.</a:t>
            </a: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ШАХОВСКОМ ТУРНИРУ НСК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И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ТАКМИЧЕЊУ,                                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ЧЕТВРТО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ТАКМИЧЕЊУ-ПОЈЕДИНАЧНО ПОСТИГНУЋЕ</a:t>
            </a: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ЕКИПНО:ТРЕЋЕ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НА ОПШТИНСКОМ И ПРВО МЕСТО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r>
              <a:rPr lang="ru-RU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 организацији ШСС и Министарства спорта одржано је Кадетско првенство на Палићу   (19. Фестивал младих шахиста) </a:t>
            </a:r>
            <a:endParaRPr lang="ru-RU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 –СТАНДАРДНИ ШАХ</a:t>
            </a:r>
            <a:endParaRPr lang="ru-RU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У РЕШАВАЊУ ШАХОВСКИХ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ПРОБЛЕМА                                               </a:t>
            </a:r>
            <a:r>
              <a:rPr lang="ru-RU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УЧЕСНИК </a:t>
            </a:r>
            <a:r>
              <a:rPr lang="ru-RU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ЕВРОПСКОМ ТАКМИЧЕЊУ (7.МЕСТО- ТРОГИР 2026</a:t>
            </a:r>
            <a:r>
              <a:rPr lang="ru-RU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.)</a:t>
            </a:r>
          </a:p>
          <a:p>
            <a:r>
              <a:rPr lang="sr-Cyrl-RS" u="sng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МАТЕМАТИЧКО ТАКМИЧЕЊЕ </a:t>
            </a:r>
          </a:p>
          <a:p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</a:t>
            </a:r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МЕЂУНАРОДНОМ ТАКМИЧЕЊУ</a:t>
            </a:r>
            <a:r>
              <a:rPr lang="sr-Cyrl-RS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endParaRPr lang="sr-Latn-RS" altLang="sr-Latn-RS" dirty="0">
              <a:latin typeface="Bahnschrift SemiBold" panose="020B0502040204020203" pitchFamily="34" charset="0"/>
            </a:endParaRPr>
          </a:p>
          <a:p>
            <a:endParaRPr lang="sr-Latn-RS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FB58-1D1C-28F8-1AA4-7F9A55C9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D38EF-5658-26D5-AF73-6E9D1CA16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ВУКАШИН КРУНИЋ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6-2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 ТИЈАНА ТАДИН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DEA3A-8D39-6C72-08F1-920E84DDE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ФИЗИКА</a:t>
            </a:r>
            <a:endParaRPr lang="sr-Cyrl-RS" sz="32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МАТЕМАТИКА, ИСТОРИЈА, 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/>
          <a:stretch/>
        </p:blipFill>
        <p:spPr>
          <a:xfrm>
            <a:off x="8725990" y="2282840"/>
            <a:ext cx="2994521" cy="4347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21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BABA5-5DBD-6F39-ADAF-D9705471E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47FA-00DB-E324-0A22-4383B3888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ДУЊА ЈЕКИЋ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7-1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МЕНТОРИ:ПРОФ. МАЈА ПОЊАВИЋ,ПРОФ.МИРЈАНА ОРЛОВИЋ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96BF8-C845-4E9B-CF23-CD403718D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ХЕМИЈА</a:t>
            </a: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C0832-3E7F-1A3B-5AD2-6716E179E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A2A1-850C-D8D4-32B0-FA227838C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САРА ПОТРЕБИЋ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УЧЕНИЦА 7-4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 ПРОФ. ВЕСНА ЂУРИЋ, ПРОФ.МАРГИТА РАДЕКА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BDF9B-B301-66C3-98BA-4F5953542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ХЕМИЈА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ПРВА НАГРАДА</a:t>
            </a:r>
            <a:r>
              <a:rPr lang="sr-Latn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 </a:t>
            </a:r>
            <a:r>
              <a:rPr lang="sr-Cyrl-RS" sz="28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31" y="2192914"/>
            <a:ext cx="3017520" cy="44591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9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2DD5-6849-D677-B321-296238E8C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C7BE-B046-6F55-91A4-8B918F4EE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338250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ВУК ДЕРИКОЊИЋ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МЕНТОРИ: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ПРОФ. НЕВЕНА 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БЕГОВИЋ, ПРОФ. ИВОНА ВИНОКИЋ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E3869-E1F0-575D-A830-F5C979544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ЕНГЛЕСКИ ЈЕЗИК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ГЕОГРАФИЈА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F23DFD-259A-DCE0-BB51-8FBAFE2E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1164" r="6905"/>
          <a:stretch>
            <a:fillRect/>
          </a:stretch>
        </p:blipFill>
        <p:spPr>
          <a:xfrm>
            <a:off x="9190134" y="2520712"/>
            <a:ext cx="2573170" cy="4102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3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55895-FDF0-E26B-78CC-1CB65EE3F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5BE0-A249-BEA0-B27F-A8C81752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ЈОВАН КАТИЋ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НЕВЕНА БЕГОВИЋ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7290B-BBEB-F834-ACE4-CAB80BE21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lnSpcReduction="10000"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ЕНГЛЕСКИ ЈЕЗИК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ГЕОГРАФИЈА</a:t>
            </a: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just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ПОХАЂА ОСНОВНУ МУЗИЧКУ ШКОЛУ</a:t>
            </a:r>
            <a:r>
              <a:rPr lang="sr-Cyrl-RS" sz="26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“ЈОСИП СЛАВЕНСКИ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“</a:t>
            </a:r>
          </a:p>
          <a:p>
            <a:pPr algn="l"/>
            <a:r>
              <a:rPr lang="sr-Cyrl-RS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ДРУГА НАГРАДА </a:t>
            </a:r>
            <a:r>
              <a:rPr lang="sr-Cyrl-RS" b="1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31. РЕПУБЛИЧКОМ ТАКМИЧЕЊУ                                               УДРУЖЕЊА МУЗИЧКИХ И БАЛЕТСКИХ ПЕДАГОГА СРБИЈЕ</a:t>
            </a:r>
          </a:p>
          <a:p>
            <a:endParaRPr lang="sr-Cyrl-RS" b="1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08C0C-A338-A0B4-35CD-74437CE56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>
            <a:fillRect/>
          </a:stretch>
        </p:blipFill>
        <p:spPr>
          <a:xfrm>
            <a:off x="9805000" y="2375875"/>
            <a:ext cx="2121111" cy="4093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59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0B19-ABCA-D58D-2E70-0A025DA85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BF73-567E-936C-F9AA-6C22975D3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АЛЕКСА МАГЛОВСКИ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МАЈА ПОЊАВИЋ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12D37-1E05-9895-4647-F6CDB49D6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СПОРТИСТА</a:t>
            </a:r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ru-RU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ТРЕНИРА ФУДБАЛ И СА СВОЈИМ КЛУБОМ ГДМ 021 ЈЕ ОВЕ СЕЗОНЕ ОСВОЈИО НОВОСАДСКУ ЛИГУ МЛАЂИХ ПИОНИРА - ЦРВЕНА ЛИГА ЗА 2012. ГОДИШТЕ.</a:t>
            </a:r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9CD63-CCC2-23A9-1DB8-7A3F0F884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4033" r="15345"/>
          <a:stretch>
            <a:fillRect/>
          </a:stretch>
        </p:blipFill>
        <p:spPr>
          <a:xfrm>
            <a:off x="9085634" y="2283291"/>
            <a:ext cx="2519464" cy="35727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85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C0AED-FA8C-8413-5186-7AF4F877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464D-0BE5-B7E6-A3C2-F48DFC0F4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ПАВЛЕ ПЕТРОВИЋ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 ТИЈАНА ТАДИН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C2871-DFE1-C4D4-22CE-0145784B9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ФИЗИКА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</a:t>
            </a: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НАГРАДА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atin typeface="Bahnschrift SemiBold" panose="020B0502040204020203" pitchFamily="34" charset="0"/>
            </a:endParaRPr>
          </a:p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74"/>
          <a:stretch/>
        </p:blipFill>
        <p:spPr>
          <a:xfrm>
            <a:off x="8398934" y="2359378"/>
            <a:ext cx="3405860" cy="4013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64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05ADA-1452-F58D-349E-3CBBE1885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F26E4-BAB9-8402-33AF-BC6CBF1F3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ДУШАН ТОДИЋ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6-4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МЕНТОР:ПРОФ ТИЈАНА ТАДИН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9049A-31F1-2912-F4D7-9E1A12ACE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03228"/>
            <a:ext cx="12192000" cy="5107173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" panose="020B0502040204020203" pitchFamily="34" charset="0"/>
              </a:rPr>
              <a:t>ФИЗИКА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ТРЕЋА НАГРАДА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rPr>
              <a:t>МАТЕМАТИКА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sz="2800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</a:t>
            </a: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„КЕНГУР БЕЗ ГРАНИЦА“</a:t>
            </a:r>
          </a:p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46" y="2178144"/>
            <a:ext cx="3304903" cy="4523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81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A44A5-19CB-5ABE-00A7-C41F09CF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2838-D454-4F2B-AED4-9A9E34452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35383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ДУЊА ЛОНЧАР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6-5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ПРОФ.ТИЈАНА ТАДИН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3D326-8029-2994-8807-FA1C98E0B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89611"/>
            <a:ext cx="12192000" cy="5220790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32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ФИЗИКА</a:t>
            </a:r>
            <a:endParaRPr lang="sr-Cyrl-RS" sz="32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r>
              <a:rPr lang="sr-Cyrl-RS" sz="26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 </a:t>
            </a:r>
            <a:endParaRPr lang="sr-Cyrl-RS" sz="32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2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МАТЕМАТИКА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НА МЕЂУНАРОДНОМ ТАКМИЧЕЊУ </a:t>
            </a:r>
          </a:p>
          <a:p>
            <a:pPr algn="l"/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„КЕНГУР БЕЗ ГРАНИЦА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“</a:t>
            </a:r>
          </a:p>
          <a:p>
            <a:pPr algn="l"/>
            <a:endParaRPr lang="sr-Cyrl-RS" sz="26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3200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ОДБОЈКА: </a:t>
            </a:r>
          </a:p>
          <a:p>
            <a:pPr algn="l"/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3.МЕСТО НА ОПШТИНСКОМ ТАКМИЧЕЊУ</a:t>
            </a:r>
            <a:endParaRPr lang="sr-Cyrl-RS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97" y="2211965"/>
            <a:ext cx="2841090" cy="4376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99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673F9-3B78-6071-B464-ADA465BCF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6B43-90FE-BFE8-294D-03568E15A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МАРКО ТРБОЈЕВИЋ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ИВОНА ВИНОКИЋ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6F6F3-19D4-E05A-B6A7-B1B79A25C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ГЕОГРАФИЈА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ИСТОРИЈА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BA09F-ED3A-A4E6-16D7-261542F59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4" r="16872"/>
          <a:stretch>
            <a:fillRect/>
          </a:stretch>
        </p:blipFill>
        <p:spPr>
          <a:xfrm>
            <a:off x="8321499" y="2287436"/>
            <a:ext cx="3205778" cy="42536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582D0-26DB-3AE9-C3AF-BBEBCDDE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0ADD-EC43-E1AA-B72E-35DA40AF0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4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СТЕФАН ПРЕДАРСКИ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3-1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МЕНТОРИ:СПОЉНИ САРАДНИК, ПРОФ. ЈЕЛЕНА БИЛИЋ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D9E91-6ECD-29C2-FB8F-1D9E832EC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50065"/>
            <a:ext cx="12192000" cy="5160336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sr-Cyrl-RS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ahnschrift SemiBold" panose="020B0502040204020203" pitchFamily="34" charset="0"/>
              </a:rPr>
              <a:t>ШАХ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– 2 ВИДОВДАНСКЕ НАГРАДЕ ЗА 2025/26.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ТАКМИЧЕЊУ-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ПОЈЕДИНАЧНО ПОСТИГНУЋЕ</a:t>
            </a:r>
            <a:r>
              <a:rPr lang="sr-Latn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-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ВИДОВДАНСКА НАГРАДА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НА УБРЗАНОМ </a:t>
            </a:r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ШАХУ</a:t>
            </a:r>
          </a:p>
          <a:p>
            <a:pPr algn="l"/>
            <a:r>
              <a:rPr lang="sr-Cyrl-RS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1.МЕСТО НА ТАКМИЧЕЊУ У ОРГАНИЗАЦИЈИ ШАХОВСКОГ САВЕЗА И МП</a:t>
            </a:r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ЕКИПНО: ТРЕЋЕ МЕСТО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ОПШТИНСКОМ ТАКМИЧЕЊУ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 </a:t>
            </a:r>
            <a:endParaRPr lang="sr-Latn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РЕПУБЛИЧКОМ ТАКМИЧЕЊУ</a:t>
            </a:r>
          </a:p>
          <a:p>
            <a:pPr algn="l"/>
            <a:r>
              <a:rPr lang="sr-Cyrl-RS" u="sng" dirty="0" smtClean="0">
                <a:ln>
                  <a:solidFill>
                    <a:srgbClr val="603DF3"/>
                  </a:solidFill>
                </a:ln>
                <a:solidFill>
                  <a:srgbClr val="603DF3"/>
                </a:solidFill>
                <a:latin typeface="Bahnschrift SemiBold" panose="020B0502040204020203" pitchFamily="34" charset="0"/>
              </a:rPr>
              <a:t>МАТЕМАТИКА</a:t>
            </a:r>
            <a:endParaRPr lang="sr-Cyrl-RS" u="sng" dirty="0">
              <a:ln>
                <a:solidFill>
                  <a:srgbClr val="603DF3"/>
                </a:solidFill>
              </a:ln>
              <a:solidFill>
                <a:srgbClr val="603DF3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НА МЕЂУНАРОДНОМ ТАКМИЧЕЊУ „КЕНГУР БЕЗ ГРАНИЦА“</a:t>
            </a:r>
          </a:p>
          <a:p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B8AB9-0F62-5D64-F887-9C47180BA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24754"/>
          <a:stretch>
            <a:fillRect/>
          </a:stretch>
        </p:blipFill>
        <p:spPr>
          <a:xfrm>
            <a:off x="8939719" y="2204347"/>
            <a:ext cx="2844519" cy="4167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57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5AA2-F0F4-29AE-A303-2C175C9D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C976-0402-A745-9E30-220BFF05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ТАТЈАНА ЈОВИЋ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ПРОФ.ЉИЉАНА ЗАЈАЦ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388B7-D8D2-143F-033F-AE210B30B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6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33905" r="22916"/>
          <a:stretch/>
        </p:blipFill>
        <p:spPr>
          <a:xfrm>
            <a:off x="7968343" y="2147878"/>
            <a:ext cx="3357154" cy="45328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27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3F6D-8A31-0380-E935-0E0A501A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F857A-0097-0C89-7871-700E0CCC3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ЛЕНА ВОРКАПИЋ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-1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МАЈА ПОЊАВИЋ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C03DA-1BD3-55E5-EFEC-92B0F234B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</a:t>
            </a:r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1" y="2231899"/>
            <a:ext cx="3284254" cy="43811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62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A5CD-BB74-12DB-A613-8229EC6B2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7FA9-3BC1-D273-AE14-2A6308D65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ИРИНА СЕЛ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-5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МЕНТОР/ПОДРШКА: 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ПРОФ.ЉИЉАНА </a:t>
            </a:r>
            <a:r>
              <a:rPr lang="sr-Cyrl-RS" sz="2700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ЗАЈАЦ, ПРОФ. СРЂАН ПРИШИЋ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4D4AD-EEDB-A59E-256A-7A0D289D1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КОШАРКА: </a:t>
            </a: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3. МЕСТО НА ОПШТИНСКОМ ТАКМИЧЕЊУ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ВАНШКОЛСКИ РАД:</a:t>
            </a: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КАЈАК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3. МЕСТО НА ?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8829"/>
          <a:stretch/>
        </p:blipFill>
        <p:spPr>
          <a:xfrm rot="5400000">
            <a:off x="8091111" y="2985555"/>
            <a:ext cx="4666096" cy="28738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94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9584-62AF-1740-AEC8-0C430343C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6D66-1984-1926-9D9D-2A8EEF5FE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95942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ЛЕНКА Б</a:t>
            </a:r>
            <a:r>
              <a:rPr lang="sr-Latn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E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ЧЕЛИЋ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-6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ПРОФ.ЉИЉАНА ЗАЈАЦ  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CD620-CFC9-79E8-93FC-1F3B5ECA6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05011-5290-A0C9-DCD4-9367D4553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392" y="2455469"/>
            <a:ext cx="2658894" cy="3988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9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D95DF-EB46-6797-CA7A-D50FA0944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EE11-4FA5-1C9D-DE05-778502C6C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455816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ВУК УГАРКОВИЋ</a:t>
            </a:r>
            <a:r>
              <a:rPr lang="sr-Cyrl-RS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r-Cyrl-RS" dirty="0">
                <a:ln>
                  <a:solidFill>
                    <a:schemeClr val="tx1"/>
                  </a:solidFill>
                </a:ln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УЧЕНИК 5-1 РАЗРЕДА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МЕНТОР: ПРОФ. МАЈА ПОЊАВИЋ</a:t>
            </a:r>
            <a:br>
              <a:rPr lang="sr-Cyrl-RS" sz="2700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AECB8-A5EC-6422-BC44-37CE2D8EE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r>
              <a:rPr lang="sr-Cyrl-RS" sz="2800" b="1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СРПСКИ </a:t>
            </a:r>
            <a:r>
              <a:rPr lang="sr-Cyrl-RS" sz="2800" b="1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ЈЕЗИК И ЈЕЗИЧКА КУЛТУРА</a:t>
            </a: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endParaRPr lang="sr-Cyrl-RS" u="sng" dirty="0" smtClean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И УЧЕШЋЕ</a:t>
            </a:r>
            <a:r>
              <a:rPr lang="sr-Latn-RS" u="sng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tx1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Latn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 b="19177"/>
          <a:stretch/>
        </p:blipFill>
        <p:spPr>
          <a:xfrm>
            <a:off x="8691141" y="2418143"/>
            <a:ext cx="3156402" cy="4222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91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1B4FF-3F06-A492-2E1F-E9A32A9C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178D-1E0B-34AA-3E68-7DE4CE29A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МОНА РЕПАРСКИ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</a:t>
            </a:r>
            <a:r>
              <a:rPr lang="sr-Latn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5</a:t>
            </a: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-3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ПРОФ.ВЕСНА ЂУРИЋ 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B58C1-98CD-B729-708F-730513FD3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И ЈЕЗИЧКА КУЛТУРА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66" y="2401758"/>
            <a:ext cx="3031067" cy="40414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0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F8FE-B2A6-7EFB-3038-0575890E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439D-2C6A-8834-9121-99BC57121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ЛАНА ЛУКИЋ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УЧЕНИК 7-4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ВЕСНА ЂУРИЋ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60F37-DC5E-31DD-8A9C-B0A1D9C28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65766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СРПСКИ ЈЕЗИК /КЊИЖЕВНА ОЛИМПИЈАДА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И УЧЕШЋЕ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197B-A07B-0AAD-9800-37B176548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83" y="2047729"/>
            <a:ext cx="2900788" cy="44283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84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5D99-8772-F1AF-E6AB-DD645A69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557A-A787-FA67-C5DE-413898AFF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СОФИЈА ЦЕРОВИЋ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НЕВЕНА БЕГОВИЋ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995C3-C429-A2DE-F1CA-75FDBA9FB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ЕНГЛЕСКИ </a:t>
            </a:r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ЈЕЗИК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ПРВО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42"/>
          <a:stretch/>
        </p:blipFill>
        <p:spPr>
          <a:xfrm>
            <a:off x="8281850" y="2169387"/>
            <a:ext cx="3492461" cy="4506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86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1ECB1-50FF-799D-199B-B22D85F5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E27F-CA0F-42A6-FABD-88EEAC03C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МИЊА МИЛОЈКОВИЋ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7-6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ГОРДАНА ГРЧАНАЦ           </a:t>
            </a: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5E47D-1D07-875F-160A-24CF34B29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ЕНГЛЕСКИ ЈЕЗИК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endParaRPr lang="sr-Cyrl-RS" sz="2800" u="sng" dirty="0" smtClean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</a:t>
            </a:r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ТРЕЋЕ МЕСТО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</a:t>
            </a:r>
            <a:r>
              <a:rPr lang="sr-Cyrl-RS" dirty="0" smtClean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3" y="2194189"/>
            <a:ext cx="3049227" cy="44565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40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BF094-F142-5243-DC95-21F59D1D7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0B97-EA29-E610-1B0C-A4043B9C5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FF66FF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МИА ЛЕТИЋ ПАРИПОВИЋ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</a:rPr>
              <a:t/>
            </a:r>
            <a:br>
              <a:rPr lang="sr-Cyrl-RS" dirty="0">
                <a:ln>
                  <a:solidFill>
                    <a:sysClr val="windowText" lastClr="000000"/>
                  </a:solidFill>
                </a:ln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УЧЕНИЦА 7-2 РАЗРЕДА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МЕНТОР: ПРОФ. ВЕСНА СТАНИЋ           </a:t>
            </a:r>
            <a:br>
              <a:rPr lang="sr-Cyrl-RS" sz="2700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622F4-34D1-C57E-5D72-4D1758753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l"/>
            <a:endParaRPr lang="sr-Cyrl-RS" sz="2800" b="1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b="1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НЕМАЧКИ ЈЕЗИК </a:t>
            </a:r>
            <a:endParaRPr lang="sr-Cyrl-RS" sz="2800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sz="2800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ДРУГО МЕСТО</a:t>
            </a:r>
            <a:r>
              <a:rPr lang="sr-Latn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ОПШТИНСКОМ ТАКМИЧЕЊУ</a:t>
            </a: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pPr algn="l"/>
            <a:r>
              <a:rPr lang="sr-Cyrl-RS" u="sng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ПЛАСМАН И УЧЕШЋЕ </a:t>
            </a:r>
            <a:r>
              <a:rPr lang="sr-Cyrl-RS" dirty="0">
                <a:ln>
                  <a:solidFill>
                    <a:sysClr val="windowText" lastClr="000000"/>
                  </a:solidFill>
                </a:ln>
                <a:latin typeface="Bahnschrift SemiBold" panose="020B0502040204020203" pitchFamily="34" charset="0"/>
              </a:rPr>
              <a:t>НА ОКРУЖНОМ  ТАКМИЧЕЊУ</a:t>
            </a:r>
            <a:endParaRPr lang="sr-Cyrl-RS" u="sng" dirty="0">
              <a:ln>
                <a:solidFill>
                  <a:sysClr val="windowText" lastClr="000000"/>
                </a:solidFill>
              </a:ln>
              <a:latin typeface="Bahnschrift SemiBold" panose="020B0502040204020203" pitchFamily="34" charset="0"/>
            </a:endParaRPr>
          </a:p>
          <a:p>
            <a:endParaRPr lang="sr-Cyrl-RS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10206" r="33456"/>
          <a:stretch/>
        </p:blipFill>
        <p:spPr>
          <a:xfrm>
            <a:off x="8342489" y="2334003"/>
            <a:ext cx="3036711" cy="4441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37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5697</TotalTime>
  <Words>4841</Words>
  <Application>Microsoft Office PowerPoint</Application>
  <PresentationFormat>Widescreen</PresentationFormat>
  <Paragraphs>2049</Paragraphs>
  <Slides>181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9" baseType="lpstr">
      <vt:lpstr>Algerian</vt:lpstr>
      <vt:lpstr>Arial</vt:lpstr>
      <vt:lpstr>Arial Black</vt:lpstr>
      <vt:lpstr>Bahnschrift SemiBold</vt:lpstr>
      <vt:lpstr>Calibri</vt:lpstr>
      <vt:lpstr>Calibri Light</vt:lpstr>
      <vt:lpstr>Times New Roman</vt:lpstr>
      <vt:lpstr>Office Theme</vt:lpstr>
      <vt:lpstr>ПОНОСНИ  НА ДАРОВИТОСТ,ТРУД,РАД,ПОСТИГНУЋА УЧЕНИКА НА ТАКМИЧЕЊИМА                    У ШКОЛСКОЈ 2025/26.ГОДИНИ  </vt:lpstr>
      <vt:lpstr>  ШАХ –ЕКИПНО ТАКМИЧЕЊЕ  МЕНТОР:БРАНИСЛАВ ШЕКУЛАРАЦ          </vt:lpstr>
      <vt:lpstr>ЛЕОНИД ИВАНОВИЋ </vt:lpstr>
      <vt:lpstr>ЛЕОНИД ИВАНОВИЋ УЧЕНИК 5-3 РАЗРЕДА</vt:lpstr>
      <vt:lpstr>ЛЕОНИД ИВАНОВИЋ УЧЕНИК 5-3 РАЗРЕДА МЕНТОРИ:СПОЉНИ САРАДНИК,БРАНИСЛАВ ШЕКУЛАРАЦ, ПРОФ.ИВАНА ИНИЋ </vt:lpstr>
      <vt:lpstr>ЛЕОНИД ИВАНОВИЋ </vt:lpstr>
      <vt:lpstr>ЛОНГИН ИВАНОВИЋ </vt:lpstr>
      <vt:lpstr>ЛОНГИН ИВАНОВИЋ УЧЕНИК 2-1 РАЗРЕДА МЕНТОР:СПОЉНИ САРАДНИК,ПРОФ.ДРАГАНА МАРКОВИЋ </vt:lpstr>
      <vt:lpstr>СТЕФАН ПРЕДАРСКИ УЧЕНИК 3-1 РАЗРЕДА МЕНТОРИ:СПОЉНИ САРАДНИК, ПРОФ. ЈЕЛЕНА БИЛИЋ </vt:lpstr>
      <vt:lpstr>МИХАЈЛО СТРИЧЕВИЋ УЧЕНИК 6-5 РАЗРЕДА МЕНТОРИ:ПРОФ. ТИЈАНА ТАДИН, ПРОФ. МИРЈАНА ЖДРЊА,                         БРАНИСЛАВ ШЕКУЛАРАЦ </vt:lpstr>
      <vt:lpstr>ЛЕНКА КИШ УЧЕНИЦА 6-4 РАЗРЕДА МЕНТОРИ:ПРОФ ТИЈАНА ТАДИН, ПРОФ.ИВОНА ПРИШИЋ                       </vt:lpstr>
      <vt:lpstr>БОГДАН ХАЏИЋ УЧЕНИК 6-4 РАЗРЕДА МЕНТОРИ:ПРОФ ТИЈАНА ТАДИН, ПРОФ. МИРЈАНА ЖДРЊА                    </vt:lpstr>
      <vt:lpstr>ЛАЗАР ТОДОРЕСКОВ УЧЕНИК 6-5 РАЗРЕДА МЕНТОРИ:ПРОФ. ТИЈАНА ТАДИН, БРАНИСЛАВ ШЕКУЛАРАЦ                   </vt:lpstr>
      <vt:lpstr>УНА ЂУРИЋ УЧЕНИЦА 6-1 РАЗРЕДА МЕНТОРИ: ПРОФ.СЛАЂАНА ГВОЈИЋ,БРАНИСЛАВ ШЕКУЛАРАЦ,СПОЉНИ САРАДНИК              </vt:lpstr>
      <vt:lpstr>МЛАДИ ПЕСНИЦИ УЧЕНИЦИ 5-4 РАЗРЕДА МЕНТОР:ПРОФ. ВЕСНА ЂУРИЋ </vt:lpstr>
      <vt:lpstr>НАЈМЛАЂИ ПЕСНИЦИ УЧЕНИЦИ 3-6 РАЗРЕДА МЕНТОР:ПРОФ. АДРИЈАНА ЗЕЧИЋ </vt:lpstr>
      <vt:lpstr>АЛEКСАНДАР ЗEЧЕВИЋ УЧЕНИК 5-4 РАЗРЕДА МЕНТОРИ: ПРОФ.ВЕСНА ЂУРИЋ, ПРОФ.ИВАНА ИНИЋ               </vt:lpstr>
      <vt:lpstr>EЛEНА ГАJEВИЋ УЧЕНИЦА 5-4 РАЗРЕДА МЕНТОРИ: ПРОФ.ВЕСНА ЂУРИЋ, ПРОФ.ИВАНА ИНИЋ               </vt:lpstr>
      <vt:lpstr>ТАТЈАНА НЕГРУ УЧЕНИЦА 6-4 РАЗРЕДА МЕНТОР:ПРОФ. ВЕСНА ЂУРИЋ </vt:lpstr>
      <vt:lpstr>ЛЕНКА ЛАЗИЋ УЧЕНИЦА 3-2 РАЗРЕДА МЕНТОР:ПРОФ. АЛЕКСАНДРА РИСТИЋ </vt:lpstr>
      <vt:lpstr>АНА ПУНОШ УЧЕНИЦА 6-1 РАЗРЕДА МЕНТОР: БРАНИСЛАВ ШЕКУЛАРАЦ              </vt:lpstr>
      <vt:lpstr>СОФИЈА ПУНОШ УЧЕНИЦА 3-1 РАЗРЕДА МЕНТОР: БРАНИСЛАВ ШЕКУЛАРАЦ              </vt:lpstr>
      <vt:lpstr>НАТАЛИЈА МИЛОВАНОВИЋ УЧЕНИЦА 3-4 РАЗРЕДА МЕНТОР: БРАНИСЛАВ ШЕКУЛАРАЦ              </vt:lpstr>
      <vt:lpstr>ДАНКА МИЛОВАНОВИЋ УЧЕНИЦА 3-4 РАЗРЕДА МЕНТОР: БРАНИСЛАВ ШЕКУЛАРАЦ              </vt:lpstr>
      <vt:lpstr>ТАРА ВЕЧЕИ УЧЕНИЦА 5-3 РАЗРЕДА МЕНТОР:БРАНИСЛАВ ШЕКУЛАРАЦ            </vt:lpstr>
      <vt:lpstr>НИНА СТРИЧЕВИЋ УЧЕНИК 2-4 РАЗРЕДА МЕНТОРИ:СПОЉНИ САРАДНИК-БРАНИСЛАВ ШЕКУЛАРАЦ, ПРОФ.ДАНИЈЕЛА СТОШИЋ СТАЈИЋ</vt:lpstr>
      <vt:lpstr>СТАША ЧУТУРИЋ УЧЕНИК 2-4 РАЗРЕДА МЕНТОРИ: СПОЉНИ САРАДНИК БРАНИСЛАВ ШЕКУЛАРАЦ,                                               ПРОФ. ДАНИЈЕЛА СТОШИЋ СТАЈИЋ</vt:lpstr>
      <vt:lpstr>МАША УГРНОВ УЧЕНИЦА 6-2 РАЗРЕДА МЕНТОРИ: ПРОФ. АНЂЕЛА ВУКАДИНОВИЋ, БРАНИСЛАВ ШЕКУЛАРАЦ              </vt:lpstr>
      <vt:lpstr>СТЕФАН ОСТОЈИЋ УЧЕНИК 7-6 РАЗРЕДА МЕНТОРИ: ПРОФ.СЛАЂАНА РАНКОВИЋ, ПРОФ. ИВОНА ВИНОКИЋ             </vt:lpstr>
      <vt:lpstr>ВУК ЖУГИЋ УЧЕНИК 6-3 РАЗРЕДА МЕНТОР:ПРОФ. АНЂЕЛА ВУКАДИНОВИЋ </vt:lpstr>
      <vt:lpstr>ДАВИД МАТИЋ УЧЕНИК 7-3 РАЗРЕДА МЕНТОРИ: ПРОФ. ВЕСНА ЂУРИЋ,СПОЉНИ САРАДНИК           </vt:lpstr>
      <vt:lpstr>ТAДИЈА ТЕПИЋ УЧЕНИК 7-4 РАЗРЕДА МЕНТОРИ: ПРОФ.СЛАЂАНА ВУЛЕТИЋ,СПОЉНИ САРАДНИК </vt:lpstr>
      <vt:lpstr>ДУЊА РАЂЕНОВИЋ УЧЕНИК 6-2 РАЗРЕДА МЕНТОРИ:ПРОФ.АНЂЕЛА ВУКАДИНОВИЋ, ПРОФ.БИЉАНА МАРКОВИЋ </vt:lpstr>
      <vt:lpstr> МАРИЈА НЕГРУ УЧЕНИЦА 7-5 РАЗРЕДА МЕНТОР: ПРОФ. ГОРДАНА РАКОЧЕВИЋ           </vt:lpstr>
      <vt:lpstr>ВАЛЕНТИНА ПРОДАНОВ УЧЕНИЦА 2-3 РАЗРЕДА МЕНТОР: ПРОФ.ДУШИЦА ОДАНОВИЋ            </vt:lpstr>
      <vt:lpstr>МОМЧИЛО ЉУБАНИЋ УЧЕНИК 2-4 РАЗРЕДА МЕНТОР: ПРОФ.ДАНИЈЕЛА СТОШИЋ СТАЈИЋ             </vt:lpstr>
      <vt:lpstr>ДАНИЛО СИМИЋ УЧЕНИК 3-2 РАЗРЕДА МЕНТОРИ: ПРОФ. АЛЕКСАНДРА РИСТИЋ, ПРОФ. ЈЕЛЕНА БИЛИЋ  </vt:lpstr>
      <vt:lpstr>ПЕТAР СИМИЋ УЧЕНИЦА 2-5 РАЗРЕДА МЕНТОР: ПРОФ. ДИНА ПЕТРОВИЋ             </vt:lpstr>
      <vt:lpstr>НАЂА СИМИЋ УЧЕНИЦА 6-4 РАЗРЕДА МЕНТОР: ПРОФ. ТИЈАНА ТАДИН             </vt:lpstr>
      <vt:lpstr>НИКОЛА БОКАН УЧЕНИК 3-6 РАЗРЕДА МЕНТОР:ПРОФ. АДРИЈАНА ЗЕЧИЋ </vt:lpstr>
      <vt:lpstr>ЈАНА ГОСТОЈИЋ УЧЕНИЦА 5-5 РАЗРЕДА МЕНТОР: ПРОФ.ИВАНА ИНИЋ             </vt:lpstr>
      <vt:lpstr>СЕРГЕЈ ЈЕФТИЋ УЧЕНИЦА 4-6 РАЗРЕДА МЕНТОРИ: ПРОФ. ДАНИЕЛА ИВКОВ, ПРОФ.ЈАСМИНА БРБАКЛИЋ           </vt:lpstr>
      <vt:lpstr>АНДРИЈА ГОЛО УЧЕНИЦА 4-1 РАЗРЕДА МЕНТОР: ПРОФ. СНЕЖАНА НЕДЕЉКОВИЋ            </vt:lpstr>
      <vt:lpstr>ЛУКА СТАЛЕТОВИЋ УЧЕНИЦА 4-2 РАЗРЕДА МЕНТОР: ПРОФ. ДАНИЕЛА ИВКОВ            </vt:lpstr>
      <vt:lpstr>ВУКАШИН МАЛБАША УЧЕНИК 7-4 РАЗРЕДА МЕНТОР: ПРОФ. СЛАЂАНА РАНКОВИЋ            </vt:lpstr>
      <vt:lpstr>СЕРГЕЈ ОБРАДОВИЋ УЧЕНИК 3-4 РАЗРЕДА МЕНТОРИ:ПРОФ. ЈЕЛЕНА БИЛИЋ </vt:lpstr>
      <vt:lpstr>ЗВЕЗДАН ТЕРЗИЋ УЧЕНИК 3-4 РАЗРЕДА МЕНТОРИ:ПРОФ. ЈЕЛЕНА БИЛИЋ, ПРОФ.МАРИЈА НИКОЛИЋ,                          ПОДРШКА:ПРОФ. СИНИША ЦВЕТКОВИЋ </vt:lpstr>
      <vt:lpstr>ПЕТРА ЂУРОВИЋ УЧЕНИЦА 3-2 РАЗРЕДА МЕНТОРИ:ПРОФ. ЈЕЛЕНА БИЛИЋ </vt:lpstr>
      <vt:lpstr>ИРИС МАЗАЛИЦА УЧЕНИЦА 5-3 РАЗРЕДА МЕНТОР:ПРОФ ЉУБИЦА ОБРАДОВИЋ </vt:lpstr>
      <vt:lpstr>ТАРА ЈЕЗДИМИРОВИЋ УЧЕНИЦА 7-3 РАЗРЕДА МЕНТОРИ:ПРОФ. ЉУБИЦА ОБРАДОВИЋ, ПРОФ. МИРЈАНА ОРЛОВИЋ </vt:lpstr>
      <vt:lpstr>ЛУКА ПРШИР  УЧЕНИК 2-1 РАЗРЕДА МЕНТОРИ:ПРОФ. ДРАГАНА МАРКОВИЋ,                                                                     ПРОФ.ЉУБИЦА ОБРАДОВИЋ, ПРОФ.СВЕТЛАНА ГРУЈИЋ </vt:lpstr>
      <vt:lpstr>СОФИЈА ШАРКОВИЋ УЧЕНИЦА 3-3 РАЗРЕДА МЕНТОРИ:ПРОФ. МИЛИЦА ЦВЈЕТКОВИЋ, ПРОФ. ЉУБИЦА ОБРАДОВИЋ </vt:lpstr>
      <vt:lpstr>ВУКАШИН ВЕРНАЧКИ УЧЕНИК 5-4 РАЗРЕДА МЕНТОР:ПРОФ ЉУБИЦА ОБРАДОВИЋ </vt:lpstr>
      <vt:lpstr>   ЛЕНКА ПЕТРОВИЋ УЧЕНИЦА 7-4 РАЗРЕДА МЕНТОР:ПРОФ ЉУБИЦА ОБРАДОВИЋ</vt:lpstr>
      <vt:lpstr>СОФИЈА ЈАЊАТОВИЋ УЧЕНИЦА 5-4 РАЗРЕДА МЕНТОР:ПРОФ ЉУБИЦА ОБРАДОВИЋ </vt:lpstr>
      <vt:lpstr>МИОНА РАКАНОВИЋ УЧЕНИЦА 7-2 РАЗРЕДА МЕНТОРИ: СПОЉНИ САРАДНИЦИ, ПРОФ. ЉУБИЦА ОБРАДОВИЋ </vt:lpstr>
      <vt:lpstr>МИНА ДИМИТРИЋ УЧЕНИЦА 5-6 РАЗРЕДА МЕНТОР:ПРОФ. ЉУБИЦА ОБРАДОВИЋ </vt:lpstr>
      <vt:lpstr>УРОШ ПЕЈИЋ УЧЕНИК 5- 5 РАЗРЕДА МЕНТОР:СПОЉНИ САРАДНИК </vt:lpstr>
      <vt:lpstr>ВУК БРЕБЕРИНА УЧЕНИК 7-3 РАЗРЕДА МЕНТОР:СПОЉНИ САРАДНИК </vt:lpstr>
      <vt:lpstr>МИЛА ИСАКОВСКИ УЧЕНИЦА 2-5 РАЗРЕДА МЕНТОР: ПРОФ. БИЉАНА МАРКОВИЋ </vt:lpstr>
      <vt:lpstr>ЕЛЕНА МРВАЉЕВИЋ УЧЕНИК 7-1 РАЗРЕДА МЕНТОР:СПОЉНИ САРАДНИК,ПОДРШКА:ПРОФ.СИНИША ЦВЕТКОВИЋ </vt:lpstr>
      <vt:lpstr>БОЈАНА МАРТИ УЧЕНИЦА 2-6 РАЗРЕДА МЕНТОР:СПОЉНИ САРАДНИК</vt:lpstr>
      <vt:lpstr>ТАРА ВУЈИНОВИЋ УЧЕНИЦА 2-7 РАЗРЕДА МЕНТОР: ПРОФ. БИЉАНА МАРКОВИЋ </vt:lpstr>
      <vt:lpstr>САРА РАЂЕНОВИЋ УЧЕНИЦА 4-3 РАЗРЕДА МЕНТОР:ПРОФ. БИЉАНА МАРКОВИЋ</vt:lpstr>
      <vt:lpstr>AЉОША БИБЕРЏИЋ УЧЕНИК 4-4 РАЗРЕДА МЕНТОР:СПОЉНИ САРАДНИК, ПОДРШКА:ПРОФ.СИНИША ЦВЕТКОВИЋ </vt:lpstr>
      <vt:lpstr>ДУЊА ГРЛИЋ УЧЕНИЦА 6-4 РАЗРЕДА МЕНТОРИ: СПОЉНИ САРАДНИЦИ,ПОДРШКА: ПРОФ.СИНИША ЦВЕТКОВИЋ </vt:lpstr>
      <vt:lpstr>ЕЛЕНА ДАКИЋ УЧЕНИЦА 6-2 РАЗРЕДА МЕНТОР:СПОЉНИ САРАДНИК, ПОДРШКА:ПРОФ.СИНИША ЦВЕТКОВИЋ  </vt:lpstr>
      <vt:lpstr>ТАРА УВЕРИЋ УЧЕНИК 7-5 РАЗРЕДА МЕНТОР:СПОЉНИ САРАДНИК, ПОДРШКА:ПРОФ.СИНИША ЦВЕТКОВИЋ </vt:lpstr>
      <vt:lpstr>ИКОНИЈА ЏАЛИЋ УЧЕНИК 4-4 РАЗРЕДА МЕНТОР:СПОЉНИ САРАДНИК           </vt:lpstr>
      <vt:lpstr>МИЉАН СТАНАР УЧЕНИЦА 6-1 РАЗРЕДА МЕНТОР: СПОЉНИ САРАДНИК/ПОДРШКА:ПРОФ. СИНИША ЦВЕТКОВИЋ</vt:lpstr>
      <vt:lpstr>ОГЊЕН ДЕЈАНОВИЋ УЧЕНИК 6-2 РАЗРЕДА МЕНТОР:СПОЉНИ САРАДНИК, ПОДРШКА ПРОФ. СИНИША ЦВЕТКОВИЋ             </vt:lpstr>
      <vt:lpstr>ЈОВАН РУЖИН УЧЕНИК 7-1 РАЗРЕДА МЕНТОР:СПОЉНИ САРАДНИК, ПОДРШКА: ПРОФ.СИНИША ЦВЕТКОВИЋ </vt:lpstr>
      <vt:lpstr>ИГОР БРЕБЕРИНА УЧЕНИК 6-5 РАЗРЕДА МЕНТОР: СПОЉНИ САРАДНИК/ПОДРШКА: ПРОФ. СИНИША ЦВЕТКОВИЋ         </vt:lpstr>
      <vt:lpstr>ЛУКА ВЕЗМАР УЧЕНИК 7-3 РАЗРЕДА МЕНТОР:СПОЉНИ САРАДНИК           </vt:lpstr>
      <vt:lpstr>МАРКО НОБИЛЕ УЧЕНИК 5-6 РАЗРЕДА МЕНТОР: СПОЉНИ САРАДНИК            </vt:lpstr>
      <vt:lpstr>СОФИЈА ПЈЕШЧИЋ УЧЕНИЦА 6-5 РАЗРЕДА МЕНТОРИ: ПРОФ.ГОРАНА ЈОВАНОВИЋ,ПРОФ.МИРЈАНА ЖДРЊА,                            ПРОФ. ТИЈАНА ТАДИН               </vt:lpstr>
      <vt:lpstr>МИЛИЦА СEКУЛИЋ УЧЕНИЦА 5-6 РАЗРЕДА МЕНТОРИ: ПРОФ.ЉИЉАНА ЗАЈАЦ, ПРОФ.ИВАНА ИНИЋ,СПОЉНИ САРАДНИК                </vt:lpstr>
      <vt:lpstr>EЛEНА ПРОДАНОВ УЧЕНИЦА 5-4 РАЗРЕДА МЕНТОРИ: ПРОФ.ВЕСНА ЂУРИЋ, ПРОФ.НИКОЛИНА ЂУРИЋ               </vt:lpstr>
      <vt:lpstr>ДАВИД ШОФРАНКО УЧЕНИК 6-6 РАЗРЕДА МЕНТОР:ПРОФ ТИЈАНА ТАДИН, ПРОФ. СИНИША ЦВЕТКОВИЋ </vt:lpstr>
      <vt:lpstr>ВУКАШИН КРУНИЋ УЧЕНИК 6-2 РАЗРЕДА МЕНТОР:ПРОФ ТИЈАНА ТАДИН </vt:lpstr>
      <vt:lpstr>ДУЊА ЈЕКИЋ УЧЕНИЦА 7-1 РАЗРЕДА МЕНТОРИ:ПРОФ. МАЈА ПОЊАВИЋ,ПРОФ.МИРЈАНА ОРЛОВИЋ </vt:lpstr>
      <vt:lpstr>САРА ПОТРЕБИЋ УЧЕНИЦА 7-4 РАЗРЕДА МЕНТОРИ: ПРОФ. ВЕСНА ЂУРИЋ, ПРОФ.МАРГИТА РАДЕКА            </vt:lpstr>
      <vt:lpstr>ВУК ДЕРИКОЊИЋ УЧЕНИК 7-2 РАЗРЕДА МЕНТОРИ: ПРОФ. НЕВЕНА БЕГОВИЋ, ПРОФ. ИВОНА ВИНОКИЋ            </vt:lpstr>
      <vt:lpstr>ЈОВАН КАТИЋ УЧЕНИК 7-2 РАЗРЕДА МЕНТОР: ПРОФ. НЕВЕНА БЕГОВИЋ            </vt:lpstr>
      <vt:lpstr>АЛЕКСА МАГЛОВСКИ УЧЕНИК 7-2 РАЗРЕДА МЕНТОР: ПРОФ. МАЈА ПОЊАВИЋ            </vt:lpstr>
      <vt:lpstr>ПАВЛЕ ПЕТРОВИЋ УЧЕНИК 6-4 РАЗРЕДА МЕНТОР:ПРОФ ТИЈАНА ТАДИН </vt:lpstr>
      <vt:lpstr>ДУШАН ТОДИЋ УЧЕНИК 6-4 РАЗРЕДА МЕНТОР:ПРОФ ТИЈАНА ТАДИН </vt:lpstr>
      <vt:lpstr>ДУЊА ЛОНЧАР УЧЕНИЦА 6-5 РАЗРЕДА МЕНТОР: ПРОФ.ТИЈАНА ТАДИН </vt:lpstr>
      <vt:lpstr> МАРКО ТРБОЈЕВИЋ УЧЕНИК 7-4 РАЗРЕДА МЕНТОР: ПРОФ. ИВОНА ВИНОКИЋ          </vt:lpstr>
      <vt:lpstr>ТАТЈАНА ЈОВИЋ УЧЕНИЦА 5-5 РАЗРЕДА МЕНТОР: ПРОФ.ЉИЉАНА ЗАЈАЦ               </vt:lpstr>
      <vt:lpstr>ЛЕНА ВОРКАПИЋ УЧЕНИЦА 5-1 РАЗРЕДА МЕНТОР: ПРОФ. МАЈА ПОЊАВИЋ            </vt:lpstr>
      <vt:lpstr>ИРИНА СЕЛ УЧЕНИЦА 5-5 РАЗРЕДА МЕНТОР/ПОДРШКА: ПРОФ.ЉИЉАНА ЗАЈАЦ, ПРОФ. СРЂАН ПРИШИЋ              </vt:lpstr>
      <vt:lpstr>ЛЕНКА БEЧЕЛИЋ УЧЕНИЦА 5-6 РАЗРЕДА МЕНТОР: ПРОФ.ЉИЉАНА ЗАЈАЦ               </vt:lpstr>
      <vt:lpstr>ВУК УГАРКОВИЋ УЧЕНИК 5-1 РАЗРЕДА МЕНТОР: ПРОФ. МАЈА ПОЊАВИЋ </vt:lpstr>
      <vt:lpstr>МОНА РЕПАРСКИ УЧЕНИЦА 5-3 РАЗРЕДА МЕНТОР: ПРОФ.ВЕСНА ЂУРИЋ             </vt:lpstr>
      <vt:lpstr>ЛАНА ЛУКИЋ УЧЕНИК 7-4 РАЗРЕДА МЕНТОР: ПРОФ. ВЕСНА ЂУРИЋ            </vt:lpstr>
      <vt:lpstr>СОФИЈА ЦЕРОВИЋ УЧЕНИЦА 7-2 РАЗРЕДА МЕНТОР: ПРОФ. НЕВЕНА БЕГОВИЋ            </vt:lpstr>
      <vt:lpstr>МИЊА МИЛОЈКОВИЋ УЧЕНИЦА 7-6 РАЗРЕДА МЕНТОР: ПРОФ. ГОРДАНА ГРЧАНАЦ            </vt:lpstr>
      <vt:lpstr>МИА ЛЕТИЋ ПАРИПОВИЋ УЧЕНИЦА 7-2 РАЗРЕДА МЕНТОР: ПРОФ. ВЕСНА СТАНИЋ            </vt:lpstr>
      <vt:lpstr>ВЕЉКО ВУЈОВИЋ УЧЕНИК 6-3 РАЗРЕДА МЕНТОР:ПРОФ. ДРАГАНА БЕНИЋ </vt:lpstr>
      <vt:lpstr> ДАМЈАН ГЛОГОВАЦ УЧЕНИК 7-5 РАЗРЕДА МЕНТОР: ПРОФ. МАРГИТА РАДЕКА           </vt:lpstr>
      <vt:lpstr>ЛАРА ЛЕЛОВИЋ УЧЕНИЦА 6-2 РАЗРЕДА МЕНТОРИ: ПРОФ.МИРЈАНА ЖДРЊА, СПОЉНИ САРАДНИК              </vt:lpstr>
      <vt:lpstr>МАША МЕДУРИЋ УЧЕНИЦА 6-4 РАЗРЕДА МЕНТОР: ПРОФ. МИРЈАНА ЖДРЊА ПОДРШКА: ПРОФ. АЛЕКСАНДРА КОВАЧЕВИЋ             </vt:lpstr>
      <vt:lpstr>РАСТКО БИБЕРЏИЋ УЧЕНИЦА 6-2 РАЗРЕДА МЕНТОР: ПРОФ. МИРЈАНА ЖДРЊА              </vt:lpstr>
      <vt:lpstr>УНА САНТРАЧ УЧЕНИЦА 6-1 РАЗРЕДА МЕНТОР: ПРОФ. МИРЈАНА ЖДРЊА              </vt:lpstr>
      <vt:lpstr>ЛАЗАР БАЛОШ УЧЕНИК 6-5 РАЗРЕДА МЕНТОР: ПРОФ. МИРЈАНА ЖДРЊА               </vt:lpstr>
      <vt:lpstr>ХАНА ЈАЊУШЕВИЋ УЧЕНИЦА 6-5 РАЗРЕДА МЕНТОР: ПРОФ. МИРЈАНА ЖДРЊА             </vt:lpstr>
      <vt:lpstr>МИОНА ЛУЖАНИН УЧЕНИЦА 6-2 РАЗРЕДА МЕНТОР: ПРОФ. АНЂЕЛА ВУКАДИНОВИЋ              </vt:lpstr>
      <vt:lpstr>ПОСТИГНУЋА НА ЛИКОВНОМ КОНКУРСУ     МЕНТОР:ПРОФ. ЈЕЛЕНА КОСТИЋ  </vt:lpstr>
      <vt:lpstr>ПОСТИГНУЋА НА ЛИКОВНОМ КОНКУРСУ  УЧЕСНИЦИ НА 38. ИЗЛОЖБИ  АУТОРСКОГ СТРИПА-                                                    ЛИКОВНИХ РАДОВА ДЕЦЕ И ОМЛАДИНЕ СРБИЈЕ     МЕНТОР:ПРОФ. ЈЕЛЕНА КОСТИЋ </vt:lpstr>
      <vt:lpstr>ЛИКОВНО СТВАРАЛАШТВО КОНКУРС „СВЕТОСАВЉЕ И НАШЕ ДОБА“</vt:lpstr>
      <vt:lpstr>ЛИКОВНО СТВАРАЛАШТВО КОНКУРС „СВЕТОСАВЉЕ И НАШЕ ДОБА“</vt:lpstr>
      <vt:lpstr>БОГДАН ЖИВИЋ УЧЕНИК 2-2 РАЗРЕДА МЕНТОР: ПРОФ. МИРА КУЛАШИНОВИЋ             </vt:lpstr>
      <vt:lpstr>ДУЊА ГРУЈИЋ УЧЕНИЦА 2-2 РАЗРЕДА МЕНТОР: ПРОФ. МИРА КУЛАШИНОВИЋ             </vt:lpstr>
      <vt:lpstr>ЗДРАВКО ТОДИЋ УЧЕНИК 3-6 РАЗРЕДА МЕНТОРИ:ПРОФ. АДРИЈАНА ЗЕЧИЋ </vt:lpstr>
      <vt:lpstr>ТЕА ЉУБИЧИЋ УЧЕНИЦА 3-2 РАЗРЕДА МЕНТОР: ПРОФ. АЛЕКСАНДРА РИСТИЋ             </vt:lpstr>
      <vt:lpstr>СТЕФАН СЕКУЛИЋ УЧЕНИК 3-2 РАЗРЕДА МЕНТОР: ПРОФ. АЛЕКСАНДРА РИСТИЋ             </vt:lpstr>
      <vt:lpstr>ВАЊА БОЈИЋ УЧЕНИЦА 3-1 РАЗРЕДА МЕНТОР: ПРОФ. ЈЕЛЕНА БИЛИЋ             </vt:lpstr>
      <vt:lpstr>ВЕЉКО ТОДОРЕСКОВ УЧЕНИК 3-7 РАЗРЕДА МЕНТОР: ПРОФ. САНДРА ПАВКОВ             </vt:lpstr>
      <vt:lpstr>МАТЕЈА ЗЕЦ УЧЕНИК 4-4 РАЗРЕДА МЕНТОР: ПРОФ. ДАНИЕЛА ИВКОВ            </vt:lpstr>
      <vt:lpstr>АВРАМ ЧИК УЧЕНИК 4-4 РАЗРЕДА МЕНТОР: ПРОФ. ДАНИЕЛА ИВКОВ            </vt:lpstr>
      <vt:lpstr>НИНА ШЕВО УЧЕНИЦА 4-4 РАЗРЕДА МЕНТОР: ПРОФ. ДАНИЕЛА ИВКОВ            </vt:lpstr>
      <vt:lpstr>ЈОВАН БРЦАНОВ УЧЕНИК 4-6 РАЗРЕДА МЕНТОР: ПРОФ. ЈАСМИНА БРБАКЛИЋ            </vt:lpstr>
      <vt:lpstr>СТЕФАН ЂУРАСОВИЋ УЧЕНИК 4-7 РАЗРЕДА МЕНТОР: ПРОФ. НАТАША ВЛАШКАЛИЋ             </vt:lpstr>
      <vt:lpstr>КОСТА СОКИЋ УЧЕНИК 3-3 РАЗРЕДА МЕНТОР: ПРОФ. МИЛИЦА ЦВЈЕТКОВИЋ             </vt:lpstr>
      <vt:lpstr>УРОШ БЛАГОЈЕВИЋ УЧЕНИК 3-2 РАЗРЕДА МЕНТОР: ПРОФ. АЛЕКСАНДРА РИСТИЋ             </vt:lpstr>
      <vt:lpstr>ВУК МУДРИНИЋ УЧЕНИК 6-6 РАЗРЕДА МЕНТОР:ПРОФ ТИЈАНА ТАДИН </vt:lpstr>
      <vt:lpstr>ФРЕЈА СВИЛАР УЧЕНИЦА 7-6 РАЗРЕДА МЕНТОР: ПРОФ. СЛАЂАНА РАНКОВИЋ            </vt:lpstr>
      <vt:lpstr>СИНЈАО ЈУ УЧЕНИЦА 7-6 РАЗРЕДА МЕНТОР: ПРОФ. СЛАЂАНА РАНКОВИЋ  </vt:lpstr>
      <vt:lpstr>ОГЊЕН УМИЋЕВИЋ УЧЕНИК 7-6 РАЗРЕДА МЕНТОР: ПРОФ. СЛАЂАНА РАНКОВИЋ  </vt:lpstr>
      <vt:lpstr>ИВАНА МИХАЈЛОВИЋ УЧЕНИЦА 7-6 РАЗРЕДА МЕНТОР: ПРОФ. СЛАЂАНА РАНКОВИЋ            </vt:lpstr>
      <vt:lpstr> САРА СПРЕМИЋ УЧЕНИЦА 7-5 РАЗРЕДА МЕНТОР: ПРОФ. МАРГИТА РАДЕКА           </vt:lpstr>
      <vt:lpstr>ВЕЉКО ЈОВИЋ УЧЕНИК 7-3 РАЗРЕДА МЕНТОР: ПРОФ. СЛАЂАНА РАНКОВИЋ  </vt:lpstr>
      <vt:lpstr>„МАЛИ ФУДБАЛЕРИ“ УЧЕНИЦИ 6-6 РАЗРЕДА МЕНТОР: СПОЉНИ САРАДНИК/ПОДРШКА:ПРОФ. СИНИША ЦВЕТКОВИЋ</vt:lpstr>
      <vt:lpstr>СПОРТСКА ГИМНАСТИКА /ВИШЕБОЈ  МЕНТОР: ПРОФ. БИЉАНА МАРКОВИЋ </vt:lpstr>
      <vt:lpstr>СПОРТСКА ГИМНАСТИКА /ВИШЕБОЈ  МЕНТОР: ПРОФ. БИЉАНА МАРКОВИЋ </vt:lpstr>
      <vt:lpstr> КОШАРКАШИЦЕ         </vt:lpstr>
      <vt:lpstr>ОДБОЈКАШИЦЕ ТРЕЋЕ МЕСТО НА ОПШТИНСКОМ ТАКМИЧЕЊУ</vt:lpstr>
      <vt:lpstr>НИНА РАДИОНОВА УЧЕНИЦА 4-6 РАЗРЕДА МЕНТОР: ПРОФ. ЈАСМИНА БРБАКЛИЋ            </vt:lpstr>
      <vt:lpstr>СТЕФАН РИСТИЋ </vt:lpstr>
      <vt:lpstr>СТЕФАН РИСТИЋ УЧЕНИК 8-4 РАЗРЕДА МЕНТОРИ:ПРОФ. ГРАДИМИР ШУШАК, ПРОФ РАДЕ УГАРКОВИЋ, ПРОФ.СНЕЖАНА НАКИЋ, ПРОФ МИРЈАНА ОРЛОВИЋ, ПРОФ.НИКОЛИНА ЂУРИЋ,ПРОФ.ЈЕЛЕНА КОСТИЋ </vt:lpstr>
      <vt:lpstr>УНА ПЕТКОВИЋ  </vt:lpstr>
      <vt:lpstr>УНА ПЕТКОВИЋ  </vt:lpstr>
      <vt:lpstr>ЛАНА АНДРИЋ УЧЕНИЦА 8-2 РАЗРЕДА МЕНТОРИ: ПРОФ.СЛАЂАНА ГВОЈИЋ, ПРОФ. БИЉАНА БОРИЋ, ПРОФ. МИРЈАНА ЖДРЊА ПРОФ.ЈЕЛЕНА КОСТИЋ  </vt:lpstr>
      <vt:lpstr>СТРАХИЊА ПУШАРА УЧЕНИК 8-3 РАЗРЕДА МЕНТОРИ: ПРОФ.РАДЕ УГАРКОВИЋ, ПРОФ. МИРЈАНА ОРЛОВИЋ ПРОФ. МИРЈАНА ЖДРЊА</vt:lpstr>
      <vt:lpstr>МИЛА СЕКУЛИЋ УЧЕНИЦА 8-6 РАЗРЕДА МЕНТОРИ: СПОЉНИ САРАДНИК, ПРОФ.ИВАНА ЂУРЂЕВ, ПРОФ.ВЕСНА КАЛОПЕР </vt:lpstr>
      <vt:lpstr>ЈОВАНА ТОМЧИЋ УЧЕНИЦА 8-6 РАЗРЕДА МЕНТОР: СПОЉНИ САРАДНИК - БРАНИСЛАВ ШЕКУЛАРАЦ </vt:lpstr>
      <vt:lpstr>КАЛИНА МАЛЕТИЋ УЧЕНИЦА 8-3 РАЗРЕДА МЕНТОРИ: ПРОФ. СЛАЂАНА ГВОЈИЋ, ПРОФ. МИРЈАНА ОРЛОВИЋ</vt:lpstr>
      <vt:lpstr>ТИНА ЛАЗАРЕВИЋ УЧЕНИЦА 8-2 РАЗРЕДА МЕНТОРИ:ПРОФ. СЛАЂАНА ГВОЈИЋ, ПРОФ.БИЉАНА БОРИЋ</vt:lpstr>
      <vt:lpstr>МИОНА ВУКМИРОВИЋ УЧЕНИЦА 8-6 РАЗРЕДА МЕНТОРИ: ПРОФ. САЊА ТРИВИЋ МИОКОВИЋ, ПРОФ. МИРЈАНА РАДОЈИЧИЋ</vt:lpstr>
      <vt:lpstr>ВАЊА ГОСТОЈИЋ УЧЕНИК 8-4 РАЗРЕДА МЕНТОР: ПРОФ. ВЕСНА КАЛОПЕР</vt:lpstr>
      <vt:lpstr>МИЉАНА МАРИЋ УЧЕНИЦА 8-3 РАЗРЕДА МЕНТОР:  ПРОФ. СЛАЂАНА  ГВОЈИЋ</vt:lpstr>
      <vt:lpstr>МАРКО ОДАНОВИЋ УЧЕНИК 8-6 РАЗРЕДА МЕНТОРИ: СПОЉНИ САРАДНИК, ПРОФ ЉУБИЦА ОБРАДОВИЋ </vt:lpstr>
      <vt:lpstr>НЕМАЊА ГРЛИЋ УЧЕНИК 8-6 РАЗРЕДА МЕНТОР: СПОЉНИ САРАДНИК, ПОДРШКА: ПРОФ. СИНИША ЦВЕТКОВИЋ </vt:lpstr>
      <vt:lpstr>АНДРЕЈ МАРЦЕЛ МАЊКО УЧЕНИК 8-6 РАЗРЕДА МЕНТОРИ: ПРОФ. ДАНИЕЛ ДИМИТРИЈЕВИЋ, ПРОФ. МИРЈАНА РАДОЈИЧИЋ</vt:lpstr>
      <vt:lpstr>МАША ЧАВИЋ УЧЕНИЦА 8-4 РАЗРЕДА МЕНТОРИ: ПРОФ.ИВАНА ЂУРЂЕВ, ПРОФ. МИРЈАНА ЖДРЊА</vt:lpstr>
      <vt:lpstr>AЛЕКСА ЧАВИЋ УЧЕНИК 8-1 РАЗРЕДА МЕНТОР: ПРОФ.РАДЕ УГАРКОВИЋ </vt:lpstr>
      <vt:lpstr>КАТАРИНА НАЂ УЧЕНИК 8-1 РАЗРЕДА МЕНТОР: ПРОФ. СЛАЂАНА ГВОЈИЋ           </vt:lpstr>
      <vt:lpstr>ЈУГ БОЈАНОВИЋ УЧЕНИК 8-6 РАЗРЕДА МЕНТОРИ:СПОЉНИ САРАДНИК, ПОДРШКА: ПРОФ.СИНИША ЦВЕТКОВИЋ,                                           ПРОФ. ДАНИЕЛ ДИМИТРИЈЕВИЋ</vt:lpstr>
      <vt:lpstr>МИЛОШ СТАНАР УЧЕНИК 8-4 РАЗРЕДА МЕНТОР: СПОЉНИ САРАДНИК</vt:lpstr>
      <vt:lpstr>ЕЛЕНА МЕДИЋ УЧЕНИЦА 8-5 РАЗРЕДА МЕНТОР:ПРОФ.ИВАНА ЂУРЂЕВ</vt:lpstr>
      <vt:lpstr>ЈЕЛЕНА ПАВКОВ УЧЕНИЦА 8-5 РАЗРЕДА МЕНТОР: ПРОФ. БИЉАНА БОРИЋ</vt:lpstr>
      <vt:lpstr>ВАСИЛИЈ КРЈАЖЕВСКИХ</vt:lpstr>
      <vt:lpstr>ПЕЂА ЈАНЕШ УЧЕНИК 8-4 РАЗРЕДА МЕНТОР: ПРОФ.РАДЕ УГАРКОВИЋ</vt:lpstr>
      <vt:lpstr>КАРОЛИНА ФАЛУШИ УЧЕНИЦА 8-1 РАЗРЕДА МЕНТОР: ПРОФ. JЕЛЕНА ДАКИЋ</vt:lpstr>
      <vt:lpstr>МИЛОШ ЧЕГАР  УЧЕНИК 8-1 РАЗРЕДА МЕНТОР:ПРОФ. РАДЕ УГАРКОВИЋ</vt:lpstr>
      <vt:lpstr>ТОМО ШУБАРА УЧЕНИК 8-4 РАЗРЕД МЕНТОР: ПРОФ.ВЕСНА КАЛОПЕР</vt:lpstr>
      <vt:lpstr>ЕЛЕНА КУГЛИ УЧЕНИЦА 8-6 РАЗРЕДА МЕНТОР: ПРОФ. ДАНИЕЛ ДИМИТРИЈЕВИЋ</vt:lpstr>
      <vt:lpstr>АЛЕКСАНДАР ЈАГЛИЦА  УЧЕНИК 8-6 РАЗРЕДА МЕНТОР: ПРОФ. ИВАНА СПАСОЈЕВИЋ</vt:lpstr>
      <vt:lpstr>ЕНА ХАБИЈАНЕЦ УЧЕНИК 8-6 РАЗРЕДА МЕНТОР: ПРОФ. ДАНИЕЛ ДИМИТРИЈЕВИЋ</vt:lpstr>
      <vt:lpstr>МИХАЈЛО ЈОВИЋ УЧЕНИК 8-6 РАЗРЕДА МЕНТОР: ПРОФ. ДАНИЕЛ ДИМИТРИЈЕВИЋ</vt:lpstr>
      <vt:lpstr>МАША ПОЗДЕР УЧЕНИЦА 8-1 РАЗРЕДА МЕНТОР: ПРОФ. ПРОФ. ЈЕЛЕНА КОСТИЋ</vt:lpstr>
      <vt:lpstr>ТАРА ДЕЛЕВИЋ  УЧЕНИЦА 8-5 РАЗРЕДА МЕНТОР: ПРОФ. ЈЕЛЕНА КОСТИЋ</vt:lpstr>
      <vt:lpstr>МИЛИЦА ИВИЋ  УЧЕНИЦА 8-6 РАЗРЕДА МЕНТОР: ПРОФ. ЈЕЛЕНА КОСТИЋ</vt:lpstr>
      <vt:lpstr>ИРИНА ГЛИГОРОВ  УЧЕНИЦА 8-6 РАЗРЕДА МЕНТОР: ПРОФ. ЈЕЛЕНА КОСТИЋ</vt:lpstr>
      <vt:lpstr>ПЛАНОВИ ЗА БУДУЋНОСТ</vt:lpstr>
      <vt:lpstr>УРОШ СТАЈИЋ УЧЕНИК 6-4 РАЗРЕДА МЕНТОР: СПОЉНИ САРАДНИК            </vt:lpstr>
      <vt:lpstr>МАКСИМ ГУБЕРИНА  УЧЕНИК 6-4 РАЗРЕДА</vt:lpstr>
      <vt:lpstr>ЛЕНА СЕКУЛИЋ УЧЕНИК 4-6 РАЗРЕДА МЕНТОР:СПОЉНИ САРАДНИК </vt:lpstr>
      <vt:lpstr>ГРАДСКО/ОПШТИНСКО ТАКМИЧЕЊЕ             ИЗ ПРВЕ ПОМОЋИ </vt:lpstr>
      <vt:lpstr>МИСЛИ УСПЕШНИХ ЉУДИ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ПОСТИГНУЋА НА ТАКМИЧЕЊИМА     У ШКОЛСКОЈ 2025/26.ГОДИНИ</dc:title>
  <dc:creator>Lenovo</dc:creator>
  <cp:lastModifiedBy>Lenovo</cp:lastModifiedBy>
  <cp:revision>483</cp:revision>
  <dcterms:created xsi:type="dcterms:W3CDTF">2025-12-15T17:49:38Z</dcterms:created>
  <dcterms:modified xsi:type="dcterms:W3CDTF">2026-06-18T06:05:53Z</dcterms:modified>
</cp:coreProperties>
</file>