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3"/>
  </p:notesMasterIdLst>
  <p:sldIdLst>
    <p:sldId id="256" r:id="rId2"/>
    <p:sldId id="480" r:id="rId3"/>
    <p:sldId id="481" r:id="rId4"/>
    <p:sldId id="482" r:id="rId5"/>
    <p:sldId id="483" r:id="rId6"/>
    <p:sldId id="484" r:id="rId7"/>
    <p:sldId id="485" r:id="rId8"/>
    <p:sldId id="438" r:id="rId9"/>
    <p:sldId id="386" r:id="rId10"/>
    <p:sldId id="387" r:id="rId11"/>
    <p:sldId id="388" r:id="rId12"/>
    <p:sldId id="389" r:id="rId13"/>
    <p:sldId id="390" r:id="rId14"/>
    <p:sldId id="437" r:id="rId15"/>
    <p:sldId id="375" r:id="rId16"/>
    <p:sldId id="257" r:id="rId17"/>
    <p:sldId id="258" r:id="rId18"/>
    <p:sldId id="374" r:id="rId19"/>
    <p:sldId id="343" r:id="rId20"/>
    <p:sldId id="376" r:id="rId21"/>
    <p:sldId id="430" r:id="rId22"/>
    <p:sldId id="378" r:id="rId23"/>
    <p:sldId id="344" r:id="rId24"/>
    <p:sldId id="345" r:id="rId25"/>
    <p:sldId id="377" r:id="rId26"/>
    <p:sldId id="379" r:id="rId27"/>
    <p:sldId id="431" r:id="rId28"/>
    <p:sldId id="384" r:id="rId29"/>
    <p:sldId id="350" r:id="rId30"/>
    <p:sldId id="351" r:id="rId31"/>
    <p:sldId id="367" r:id="rId32"/>
    <p:sldId id="429" r:id="rId33"/>
    <p:sldId id="358" r:id="rId34"/>
    <p:sldId id="354" r:id="rId35"/>
    <p:sldId id="355" r:id="rId36"/>
    <p:sldId id="460" r:id="rId37"/>
    <p:sldId id="443" r:id="rId38"/>
    <p:sldId id="442" r:id="rId39"/>
    <p:sldId id="441" r:id="rId40"/>
    <p:sldId id="352" r:id="rId41"/>
    <p:sldId id="347" r:id="rId42"/>
    <p:sldId id="488" r:id="rId43"/>
    <p:sldId id="489" r:id="rId44"/>
    <p:sldId id="404" r:id="rId45"/>
    <p:sldId id="405" r:id="rId46"/>
    <p:sldId id="407" r:id="rId47"/>
    <p:sldId id="434" r:id="rId48"/>
    <p:sldId id="391" r:id="rId49"/>
    <p:sldId id="435" r:id="rId50"/>
    <p:sldId id="436" r:id="rId51"/>
    <p:sldId id="402" r:id="rId52"/>
    <p:sldId id="403" r:id="rId53"/>
    <p:sldId id="419" r:id="rId54"/>
    <p:sldId id="418" r:id="rId55"/>
    <p:sldId id="393" r:id="rId56"/>
    <p:sldId id="360" r:id="rId57"/>
    <p:sldId id="415" r:id="rId58"/>
    <p:sldId id="414" r:id="rId59"/>
    <p:sldId id="439" r:id="rId60"/>
    <p:sldId id="356" r:id="rId61"/>
    <p:sldId id="455" r:id="rId62"/>
    <p:sldId id="451" r:id="rId63"/>
    <p:sldId id="463" r:id="rId64"/>
    <p:sldId id="394" r:id="rId65"/>
    <p:sldId id="359" r:id="rId66"/>
    <p:sldId id="366" r:id="rId67"/>
    <p:sldId id="426" r:id="rId68"/>
    <p:sldId id="397" r:id="rId69"/>
    <p:sldId id="398" r:id="rId70"/>
    <p:sldId id="399" r:id="rId71"/>
    <p:sldId id="400" r:id="rId72"/>
    <p:sldId id="395" r:id="rId73"/>
    <p:sldId id="365" r:id="rId74"/>
    <p:sldId id="396" r:id="rId75"/>
    <p:sldId id="363" r:id="rId76"/>
    <p:sldId id="461" r:id="rId77"/>
    <p:sldId id="427" r:id="rId78"/>
    <p:sldId id="410" r:id="rId79"/>
    <p:sldId id="453" r:id="rId80"/>
    <p:sldId id="452" r:id="rId81"/>
    <p:sldId id="497" r:id="rId82"/>
    <p:sldId id="498" r:id="rId83"/>
    <p:sldId id="444" r:id="rId84"/>
    <p:sldId id="412" r:id="rId85"/>
    <p:sldId id="445" r:id="rId86"/>
    <p:sldId id="417" r:id="rId87"/>
    <p:sldId id="493" r:id="rId88"/>
    <p:sldId id="494" r:id="rId89"/>
    <p:sldId id="495" r:id="rId90"/>
    <p:sldId id="496" r:id="rId91"/>
    <p:sldId id="502" r:id="rId92"/>
    <p:sldId id="501" r:id="rId93"/>
    <p:sldId id="421" r:id="rId94"/>
    <p:sldId id="408" r:id="rId95"/>
    <p:sldId id="499" r:id="rId96"/>
    <p:sldId id="500" r:id="rId97"/>
    <p:sldId id="446" r:id="rId98"/>
    <p:sldId id="370" r:id="rId99"/>
    <p:sldId id="449" r:id="rId100"/>
    <p:sldId id="448" r:id="rId101"/>
    <p:sldId id="371" r:id="rId102"/>
    <p:sldId id="478" r:id="rId103"/>
    <p:sldId id="476" r:id="rId104"/>
    <p:sldId id="479" r:id="rId105"/>
    <p:sldId id="477" r:id="rId106"/>
    <p:sldId id="487" r:id="rId107"/>
    <p:sldId id="266" r:id="rId108"/>
    <p:sldId id="457" r:id="rId109"/>
    <p:sldId id="458" r:id="rId110"/>
    <p:sldId id="459" r:id="rId111"/>
    <p:sldId id="420" r:id="rId112"/>
    <p:sldId id="465" r:id="rId113"/>
    <p:sldId id="456" r:id="rId114"/>
    <p:sldId id="486" r:id="rId115"/>
    <p:sldId id="280" r:id="rId116"/>
    <p:sldId id="492" r:id="rId117"/>
    <p:sldId id="271" r:id="rId118"/>
    <p:sldId id="475" r:id="rId119"/>
    <p:sldId id="286" r:id="rId120"/>
    <p:sldId id="473" r:id="rId121"/>
    <p:sldId id="454" r:id="rId122"/>
    <p:sldId id="471" r:id="rId123"/>
    <p:sldId id="416" r:id="rId124"/>
    <p:sldId id="467" r:id="rId125"/>
    <p:sldId id="289" r:id="rId126"/>
    <p:sldId id="469" r:id="rId127"/>
    <p:sldId id="313" r:id="rId128"/>
    <p:sldId id="468" r:id="rId129"/>
    <p:sldId id="333" r:id="rId130"/>
    <p:sldId id="472" r:id="rId131"/>
    <p:sldId id="470" r:id="rId132"/>
    <p:sldId id="474" r:id="rId133"/>
    <p:sldId id="312" r:id="rId134"/>
    <p:sldId id="261" r:id="rId135"/>
    <p:sldId id="278" r:id="rId136"/>
    <p:sldId id="291" r:id="rId137"/>
    <p:sldId id="320" r:id="rId138"/>
    <p:sldId id="268" r:id="rId139"/>
    <p:sldId id="307" r:id="rId140"/>
    <p:sldId id="450" r:id="rId141"/>
    <p:sldId id="491" r:id="rId14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FF6699"/>
    <a:srgbClr val="CC0099"/>
    <a:srgbClr val="FF33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3" d="100"/>
          <a:sy n="73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326724-B81E-4880-A0EF-7E8C865A9606}" type="datetimeFigureOut">
              <a:rPr lang="sr-Latn-RS" smtClean="0"/>
              <a:t>17.6.2026.</a:t>
            </a:fld>
            <a:endParaRPr lang="sr-Latn-R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Latn-R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2046F7-B96C-4C9A-9677-D9E9BC8E41B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746604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FDD94-FB98-4531-AC8D-B0461328EC2F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478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FDD94-FB98-4531-AC8D-B0461328EC2F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962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4A9E-A008-42F4-AD23-180394236098}" type="datetimeFigureOut">
              <a:rPr lang="sr-Latn-RS" smtClean="0"/>
              <a:t>17.6.2026.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C1BF8-0867-4051-BE8F-10960ECB1DD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994876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4A9E-A008-42F4-AD23-180394236098}" type="datetimeFigureOut">
              <a:rPr lang="sr-Latn-RS" smtClean="0"/>
              <a:t>17.6.2026.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C1BF8-0867-4051-BE8F-10960ECB1DD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001326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4A9E-A008-42F4-AD23-180394236098}" type="datetimeFigureOut">
              <a:rPr lang="sr-Latn-RS" smtClean="0"/>
              <a:t>17.6.2026.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C1BF8-0867-4051-BE8F-10960ECB1DD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160591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4A9E-A008-42F4-AD23-180394236098}" type="datetimeFigureOut">
              <a:rPr lang="sr-Latn-RS" smtClean="0"/>
              <a:t>17.6.2026.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C1BF8-0867-4051-BE8F-10960ECB1DD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743815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4A9E-A008-42F4-AD23-180394236098}" type="datetimeFigureOut">
              <a:rPr lang="sr-Latn-RS" smtClean="0"/>
              <a:t>17.6.2026.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C1BF8-0867-4051-BE8F-10960ECB1DD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518584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4A9E-A008-42F4-AD23-180394236098}" type="datetimeFigureOut">
              <a:rPr lang="sr-Latn-RS" smtClean="0"/>
              <a:t>17.6.2026.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C1BF8-0867-4051-BE8F-10960ECB1DD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263070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4A9E-A008-42F4-AD23-180394236098}" type="datetimeFigureOut">
              <a:rPr lang="sr-Latn-RS" smtClean="0"/>
              <a:t>17.6.2026.</a:t>
            </a:fld>
            <a:endParaRPr 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C1BF8-0867-4051-BE8F-10960ECB1DD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703430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4A9E-A008-42F4-AD23-180394236098}" type="datetimeFigureOut">
              <a:rPr lang="sr-Latn-RS" smtClean="0"/>
              <a:t>17.6.2026.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C1BF8-0867-4051-BE8F-10960ECB1DD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719717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4A9E-A008-42F4-AD23-180394236098}" type="datetimeFigureOut">
              <a:rPr lang="sr-Latn-RS" smtClean="0"/>
              <a:t>17.6.2026.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C1BF8-0867-4051-BE8F-10960ECB1DD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5391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4A9E-A008-42F4-AD23-180394236098}" type="datetimeFigureOut">
              <a:rPr lang="sr-Latn-RS" smtClean="0"/>
              <a:t>17.6.2026.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C1BF8-0867-4051-BE8F-10960ECB1DD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53733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4A9E-A008-42F4-AD23-180394236098}" type="datetimeFigureOut">
              <a:rPr lang="sr-Latn-RS" smtClean="0"/>
              <a:t>17.6.2026.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C1BF8-0867-4051-BE8F-10960ECB1DD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673189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F4A9E-A008-42F4-AD23-180394236098}" type="datetimeFigureOut">
              <a:rPr lang="sr-Latn-RS" smtClean="0"/>
              <a:t>17.6.2026.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C1BF8-0867-4051-BE8F-10960ECB1DD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24536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3454400"/>
          </a:xfrm>
          <a:solidFill>
            <a:srgbClr val="CC00CC"/>
          </a:solidFill>
        </p:spPr>
        <p:txBody>
          <a:bodyPr>
            <a:normAutofit/>
          </a:bodyPr>
          <a:lstStyle/>
          <a:p>
            <a:r>
              <a:rPr lang="sr-Cyrl-RS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ПОСТИГНУЋА УЧЕНИКА 8.РАЗРЕДА ТОКОМ ШКОЛОВАЊА</a:t>
            </a:r>
            <a:r>
              <a:rPr lang="sr-Cyrl-R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/>
            </a:r>
            <a:br>
              <a:rPr lang="sr-Cyrl-R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r>
              <a:rPr lang="sr-Cyrl-R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/>
            </a:r>
            <a:br>
              <a:rPr lang="sr-Cyrl-R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r>
              <a:rPr lang="sr-Cyrl-R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ОСНОВНУ ШКОЛУ ЗАВРШИЛИ ШКОЛСКЕ 2025/26.ГОДИНЕ</a:t>
            </a:r>
            <a:endParaRPr lang="sr-Latn-RS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454401"/>
            <a:ext cx="12192000" cy="3606156"/>
          </a:xfrm>
          <a:solidFill>
            <a:srgbClr val="CC00CC"/>
          </a:solidFill>
        </p:spPr>
        <p:txBody>
          <a:bodyPr>
            <a:normAutofit/>
          </a:bodyPr>
          <a:lstStyle/>
          <a:p>
            <a:endParaRPr lang="sr-Cyrl-RS" sz="5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Bahnschrift SemiBold" panose="020B0502040204020203" pitchFamily="34" charset="0"/>
            </a:endParaRPr>
          </a:p>
          <a:p>
            <a:r>
              <a:rPr lang="sr-Cyrl-R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ПОНОСНИ НА ПОСТИГНУТЕ УСПЕХЕ!</a:t>
            </a:r>
            <a:endParaRPr lang="sr-Latn-RS" sz="5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endParaRPr lang="sr-Cyrl-RS" sz="4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r>
              <a:rPr lang="sr-Cyrl-R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АНАЛИЗУ ПРИПРЕМИЛА                                                                                    РАЈКА ЧАБРИЛО,ШКОЛСКИ ПЕДАГОГ</a:t>
            </a:r>
            <a:endParaRPr lang="sr-Latn-RS" sz="2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endParaRPr lang="sr-Latn-RS" sz="5400" dirty="0"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11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1"/>
    </mc:Choice>
    <mc:Fallback xmlns="">
      <p:transition spd="slow" advTm="560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130355"/>
          </a:xfrm>
          <a:solidFill>
            <a:srgbClr val="E23CB7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pPr algn="ctr"/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УНА ПЕТКОВИЋ</a:t>
            </a:r>
            <a:r>
              <a:rPr lang="sr-Cyrl-RS" dirty="0"/>
              <a:t/>
            </a:r>
            <a:br>
              <a:rPr lang="sr-Cyrl-RS" dirty="0"/>
            </a:b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787940"/>
            <a:ext cx="12192000" cy="6222462"/>
          </a:xfrm>
          <a:solidFill>
            <a:srgbClr val="FF00FF"/>
          </a:solidFill>
        </p:spPr>
        <p:txBody>
          <a:bodyPr>
            <a:normAutofit fontScale="40000" lnSpcReduction="20000"/>
          </a:bodyPr>
          <a:lstStyle/>
          <a:p>
            <a:endParaRPr lang="ru-RU" sz="49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r>
              <a:rPr lang="ru-RU" sz="49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2. МЕСТО СЕНИОРИ(У23) ЕКИПНО У БЕОГРАДУ 2026.</a:t>
            </a:r>
          </a:p>
          <a:p>
            <a:r>
              <a:rPr lang="ru-RU" sz="49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21.ФЕБРУАРА НАСТУПАЛА НА ЕВРОПСКОМ ПРВЕНСТВУ У ГРУЗИЈИ 2026.</a:t>
            </a:r>
          </a:p>
          <a:p>
            <a:r>
              <a:rPr lang="ru-RU" sz="49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3. МЕСТО НА ДРЖАВНОМ ПРВЕНСТВУ ЗА ЈУНИОРЕ,2026</a:t>
            </a:r>
          </a:p>
          <a:p>
            <a:r>
              <a:rPr lang="ru-RU" sz="49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2. МЕСТО ЗА КАДЕТЕ И 1.МЕСТО (У20) ЕКИПНО 2026.</a:t>
            </a:r>
          </a:p>
          <a:p>
            <a:r>
              <a:rPr lang="ru-RU" sz="49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3.МЕСТО ЗА КАДЕТЕ(У17) У БЕОГРАДУ,2026.</a:t>
            </a:r>
            <a:endParaRPr lang="sr-Latn-RS" sz="49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r>
              <a:rPr lang="sr-Cyrl-RS" sz="49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1. МЕСТО НА  МЕМОРИЈАЛНОМ ТУРНИРУ –УБ 2026.</a:t>
            </a:r>
            <a:endParaRPr lang="sr-Latn-RS" sz="49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r>
              <a:rPr lang="sr-Cyrl-RS" sz="5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1.МЕСТО НА ДРЖАВНОМ ПРВЕНСТВУ ЗА ПИОНИРЕ „А“ 2025. ГОДИНЕ У СУБОТИЦИ</a:t>
            </a:r>
            <a:endParaRPr lang="sr-Latn-RS" sz="50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r>
              <a:rPr lang="sr-Cyrl-RS" sz="5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1.МЕСТО НА ВРОПСКОМ ТУРНИРУ ЗА РАНГ ЛИСТУ ЕЦЦ У УБУ</a:t>
            </a:r>
            <a:endParaRPr lang="sr-Latn-RS" sz="50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r>
              <a:rPr lang="sr-Cyrl-RS" sz="5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1.МЕСТО НА ТУРНИРУ У ЛЕСКОВЦУ 2024. ГОДИНЕ</a:t>
            </a:r>
            <a:endParaRPr lang="sr-Latn-RS" sz="50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r>
              <a:rPr lang="sr-Cyrl-RS" sz="5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3.МЕСТО НА СВЕТСКОЈ ШКОЛАРИЈАДИ НА ЗЛАТИБОРУ 2025. ГОДИНЕ</a:t>
            </a:r>
            <a:endParaRPr lang="sr-Latn-RS" sz="50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r>
              <a:rPr lang="sr-Cyrl-RS" sz="5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1.МЕСТО НА ЈУНИОРСКОМ ДРЖАВНОМ ПРВЕНСТВУ-ЕКИПНО 2025. ГОДИНЕ У ЛЕСКОВЦУ</a:t>
            </a:r>
            <a:endParaRPr lang="sr-Latn-RS" sz="50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r>
              <a:rPr lang="sr-Cyrl-RS" sz="5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2.МЕСТО НА ДРЖАВНОМ ПРВЕНСТВУ ЗА КАДЕТЕ У ЛЕСКОВЦУ 2025. ГОДИНЕ</a:t>
            </a:r>
            <a:endParaRPr lang="sr-Latn-RS" sz="50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r>
              <a:rPr lang="sr-Cyrl-RS" sz="5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2.МЕСТО НА ДРЖАВНОМ ПРВЕНСТВУ ЗА ПИОНИРЕ „А“ 2024. ГОДИНЕ</a:t>
            </a:r>
            <a:endParaRPr lang="sr-Latn-RS" sz="50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r>
              <a:rPr lang="sr-Cyrl-RS" sz="5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3.МЕСТО НА ЕВРОПСКОМ ТУРНИРУ ЗА РАНГ ЛИСТУ У ЗРЕЊАНИНУ 2025. ГОДИНЕ</a:t>
            </a:r>
            <a:endParaRPr lang="sr-Latn-RS" sz="50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r>
              <a:rPr lang="sr-Cyrl-RS" sz="5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3.МЕСТО НА ЕВРОПСКОМ ТУРНИРУ ЗА РАНГ ЛИСТУ 2024. ГОДИНЕ У ЗРЕЊАНИНУ</a:t>
            </a:r>
            <a:endParaRPr lang="sr-Latn-RS" sz="50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r>
              <a:rPr lang="sr-Cyrl-RS" sz="5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УЛАЗАК У ТОП 8 ТАКМИЧАРА 2024. ГОДИНЕ У РУМУНИЈИ</a:t>
            </a:r>
            <a:endParaRPr lang="sr-Latn-RS" sz="50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r>
              <a:rPr lang="sr-Cyrl-RS" sz="5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3.МЕСТО НА ЕВРОПСКОМ ТУРНИРУ ЗА РАНГ ЛИСТУ У ГРЧКОЈ, ФЛОРИНИ-ЕКИПНО</a:t>
            </a:r>
          </a:p>
          <a:p>
            <a:pPr algn="ctr"/>
            <a:endParaRPr lang="sr-Latn-RS" sz="50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54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73"/>
    </mc:Choice>
    <mc:Fallback xmlns="">
      <p:transition spd="slow" advTm="12173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71599"/>
          </a:xfrm>
          <a:solidFill>
            <a:srgbClr val="CC00CC"/>
          </a:solidFill>
        </p:spPr>
        <p:txBody>
          <a:bodyPr/>
          <a:lstStyle/>
          <a:p>
            <a:pPr algn="ctr"/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ЈЕЛЕНА ПАВКОВ</a:t>
            </a:r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/>
            </a:r>
            <a:b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endParaRPr lang="sr-Latn-R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1"/>
            <a:ext cx="12191999" cy="5486400"/>
          </a:xfrm>
          <a:solidFill>
            <a:srgbClr val="CC00CC"/>
          </a:solidFill>
        </p:spPr>
        <p:txBody>
          <a:bodyPr/>
          <a:lstStyle/>
          <a:p>
            <a:pPr marL="0" indent="0" algn="ctr">
              <a:buNone/>
            </a:pPr>
            <a:endParaRPr lang="sr-Cyrl-RS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НОСИЛАЦ ДИПЛОМЕ „ДОСИТЕЈ ОБРАДОВИЋ“ ИЗ НЕМАЧКОГЈЕЗИКА</a:t>
            </a:r>
            <a:endParaRPr lang="sr-Cyrl-RS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Cyrl-RS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sr-Latn-R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036" y="1371600"/>
            <a:ext cx="2980103" cy="417173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4501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1"/>
    </mc:Choice>
    <mc:Fallback xmlns="">
      <p:transition spd="slow" advTm="6151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909822"/>
          </a:xfrm>
          <a:solidFill>
            <a:srgbClr val="CC00CC"/>
          </a:solidFill>
        </p:spPr>
        <p:txBody>
          <a:bodyPr/>
          <a:lstStyle/>
          <a:p>
            <a:pPr algn="ctr"/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ЈЕЛЕНА ПАВКОВ</a:t>
            </a:r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/>
            </a:r>
            <a:b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УЧЕНИЦА 8-5 РАЗРЕДА</a:t>
            </a: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МЕНТОР: ПРОФ. БИЉАНА БОРИЋ</a:t>
            </a:r>
            <a:endParaRPr lang="sr-Latn-R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9823"/>
            <a:ext cx="12191999" cy="4948177"/>
          </a:xfrm>
          <a:solidFill>
            <a:srgbClr val="CC00CC"/>
          </a:solidFill>
        </p:spPr>
        <p:txBody>
          <a:bodyPr/>
          <a:lstStyle/>
          <a:p>
            <a:pPr marL="0" indent="0" algn="ctr">
              <a:buNone/>
            </a:pPr>
            <a:endParaRPr lang="sr-Cyrl-RS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ПОСТИГНУЋА:</a:t>
            </a:r>
          </a:p>
          <a:p>
            <a:pPr marL="0" indent="0" algn="ctr">
              <a:buNone/>
            </a:pPr>
            <a:endParaRPr lang="sr-Cyrl-RS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НЕМАЧКИ ЈЕЗИК </a:t>
            </a:r>
          </a:p>
          <a:p>
            <a:pPr marL="0" indent="0" algn="ctr">
              <a:buNone/>
            </a:pPr>
            <a:endParaRPr lang="sr-Cyrl-RS" sz="2400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ТРЕЋЕ МЕСТО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</a:p>
          <a:p>
            <a:pPr marL="0" indent="0" algn="ctr">
              <a:buNone/>
            </a:pPr>
            <a:endParaRPr lang="sr-Cyrl-RS" sz="2400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ТРЕЋЕ МЕСТО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</a:t>
            </a:r>
          </a:p>
          <a:p>
            <a:pPr algn="ctr"/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250419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10"/>
    </mc:Choice>
    <mc:Fallback xmlns="">
      <p:transition spd="slow" advTm="731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7FF43-BC20-AAFC-37DE-25846E415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AA753-0F40-7138-665D-078BB1653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18680"/>
          </a:xfrm>
          <a:solidFill>
            <a:srgbClr val="CC00CC"/>
          </a:solidFill>
        </p:spPr>
        <p:txBody>
          <a:bodyPr>
            <a:normAutofit fontScale="90000"/>
          </a:bodyPr>
          <a:lstStyle/>
          <a:p>
            <a:pPr algn="ctr"/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ЕНА</a:t>
            </a:r>
            <a:r>
              <a:rPr lang="sr-Latn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</a:t>
            </a:r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ХАБИЈАНЕЦ</a:t>
            </a:r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/>
            </a:r>
            <a:b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endParaRPr lang="sr-Latn-R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D370D0-0D97-B2FD-DC0C-777B8D647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8681"/>
            <a:ext cx="12191999" cy="5739319"/>
          </a:xfrm>
          <a:solidFill>
            <a:srgbClr val="CC00CC"/>
          </a:solidFill>
        </p:spPr>
        <p:txBody>
          <a:bodyPr/>
          <a:lstStyle/>
          <a:p>
            <a:pPr marL="0" indent="0" algn="ctr">
              <a:buNone/>
            </a:pPr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НОСИЛАЦ ДИПЛОМЕ „ДОСИТЕЈ ОБРАДОВИЋ“ </a:t>
            </a:r>
          </a:p>
          <a:p>
            <a:pPr marL="0" indent="0" algn="ctr">
              <a:buNone/>
            </a:pPr>
            <a:r>
              <a:rPr lang="sr-Cyrl-RS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ИЗ БИОЛОГИЈЕ</a:t>
            </a:r>
            <a:endParaRPr lang="sr-Cyrl-RS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F71D0E-00A7-8EB3-F5A6-82BB30CFB0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837" y="1283127"/>
            <a:ext cx="2904278" cy="407681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6486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71"/>
    </mc:Choice>
    <mc:Fallback xmlns="">
      <p:transition spd="slow" advTm="6971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0B11A-5884-3803-1DCC-150C7DFA8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AD2DC-24AB-029F-624D-D1B94C5B0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909822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ЕНА</a:t>
            </a:r>
            <a:r>
              <a:rPr lang="sr-Latn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</a:t>
            </a:r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ХАБИЈАНЕЦ</a:t>
            </a:r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/>
            </a:r>
            <a:b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УЧЕНИЦА 8-6 РАЗРЕДА</a:t>
            </a: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МЕНТОР: ПРОФ. ДАНИЕЛ ДИМИТРИЈЕВИЋ</a:t>
            </a:r>
            <a:endParaRPr lang="sr-Latn-R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F7415-1D84-C284-D6B8-ACC84058E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09823"/>
            <a:ext cx="12191999" cy="4948177"/>
          </a:xfrm>
          <a:solidFill>
            <a:srgbClr val="CC00CC"/>
          </a:solidFill>
        </p:spPr>
        <p:txBody>
          <a:bodyPr/>
          <a:lstStyle/>
          <a:p>
            <a:pPr marL="0" indent="0" algn="ctr">
              <a:buNone/>
            </a:pPr>
            <a:endParaRPr lang="sr-Cyrl-RS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ЕКИПНО: ТРЕЋЕ МЕСТО НА ГРАДСКОМ/ОПШТИНСКОМ ТАКМИЧЕЊУ</a:t>
            </a:r>
          </a:p>
          <a:p>
            <a:pPr marL="0" indent="0" algn="ctr">
              <a:buNone/>
            </a:pPr>
            <a:endParaRPr lang="sr-Cyrl-RS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ПРВА ПОМОЋ-ПОДМЛАДАК ЦРВЕНОГ КРСТА </a:t>
            </a:r>
          </a:p>
          <a:p>
            <a:pPr marL="0" indent="0" algn="ctr">
              <a:buNone/>
            </a:pPr>
            <a:endParaRPr lang="sr-Cyrl-RS" sz="2400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375991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20"/>
    </mc:Choice>
    <mc:Fallback xmlns="">
      <p:transition spd="slow" advTm="642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A1BB4-8382-6B92-022C-816030992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A61B7-484B-AC43-78D5-F5E0755D1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909822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МИХАЈЛО</a:t>
            </a:r>
            <a:r>
              <a:rPr lang="sr-Latn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</a:t>
            </a:r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ЈОВИЋ</a:t>
            </a:r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/>
            </a:r>
            <a:b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endParaRPr lang="sr-Latn-R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88438-9343-4C77-1758-A89B85A2E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03507"/>
            <a:ext cx="12191999" cy="5554494"/>
          </a:xfrm>
          <a:solidFill>
            <a:srgbClr val="CC00CC"/>
          </a:solidFill>
        </p:spPr>
        <p:txBody>
          <a:bodyPr/>
          <a:lstStyle/>
          <a:p>
            <a:pPr marL="0" indent="0" algn="ctr">
              <a:buNone/>
            </a:pPr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НОСИЛАЦ ДИПЛОМЕ „ДОСИТЕЈ ОБРАДОВИЋ“ </a:t>
            </a:r>
          </a:p>
          <a:p>
            <a:pPr marL="0" indent="0" algn="ctr">
              <a:buNone/>
            </a:pPr>
            <a:r>
              <a:rPr lang="sr-Cyrl-RS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ИЗ БИОЛОГИЈЕ</a:t>
            </a:r>
            <a:endParaRPr lang="sr-Cyrl-RS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365F85-3CC7-5E63-2812-72D1ACB1D5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934" y="1324985"/>
            <a:ext cx="2571182" cy="377668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0753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20"/>
    </mc:Choice>
    <mc:Fallback xmlns="">
      <p:transition spd="slow" advTm="662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1F29C-3DB3-5E13-D08D-BF6521CDD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FCE3E-E138-F8F9-66E3-22FB34076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909822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МИХАЈЛО</a:t>
            </a:r>
            <a:r>
              <a:rPr lang="sr-Latn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</a:t>
            </a:r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ЈОВИЋ</a:t>
            </a:r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/>
            </a:r>
            <a:b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УЧЕНИК 8-6 РАЗРЕДА</a:t>
            </a: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МЕНТОР: ПРОФ. ДАНИЕЛ ДИМИТРИЈЕВИЋ</a:t>
            </a:r>
            <a:endParaRPr lang="sr-Latn-R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676CF-3EA0-BB98-F046-D5572AB4B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09823"/>
            <a:ext cx="12191999" cy="4948177"/>
          </a:xfrm>
          <a:solidFill>
            <a:srgbClr val="CC00CC"/>
          </a:solidFill>
        </p:spPr>
        <p:txBody>
          <a:bodyPr/>
          <a:lstStyle/>
          <a:p>
            <a:pPr marL="0" indent="0" algn="ctr">
              <a:buNone/>
            </a:pPr>
            <a:endParaRPr lang="sr-Cyrl-RS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Cyrl-RS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Cyrl-RS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Cyrl-RS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ЕКИПНО: ТРЕЋЕ МЕСТО НА ГРАДСКОМ/ОПШТИНСКОМ ТАКМИЧЕЊУ</a:t>
            </a:r>
          </a:p>
          <a:p>
            <a:pPr marL="0" indent="0" algn="ctr">
              <a:buNone/>
            </a:pPr>
            <a:endParaRPr lang="sr-Cyrl-RS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ПРВА ПОМОЋ-ПОДМЛАДАК ЦРВЕНОГ КРСТА </a:t>
            </a:r>
          </a:p>
          <a:p>
            <a:pPr marL="0" indent="0" algn="ctr">
              <a:buNone/>
            </a:pPr>
            <a:endParaRPr lang="sr-Cyrl-RS" sz="2400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243252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44"/>
    </mc:Choice>
    <mc:Fallback xmlns="">
      <p:transition spd="slow" advTm="6244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A1BB4-8382-6B92-022C-816030992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A61B7-484B-AC43-78D5-F5E0755D1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0799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ВАСИЛИЈ КРЈАЖЕВСКИХ</a:t>
            </a:r>
            <a:endParaRPr lang="sr-Latn-RS" sz="5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88438-9343-4C77-1758-A89B85A2E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20244"/>
            <a:ext cx="12191999" cy="5537757"/>
          </a:xfrm>
          <a:solidFill>
            <a:srgbClr val="CC00CC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НОСИЛАЦ ДИПЛОМЕ „ДОСИТЕЈ ОБРАДОВИЋ“ </a:t>
            </a:r>
          </a:p>
          <a:p>
            <a:pPr marL="0" indent="0" algn="ctr">
              <a:buNone/>
            </a:pPr>
            <a:r>
              <a:rPr lang="sr-Cyrl-RS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ИЗ ФИЗИЧКОГ И ЗДРАВСТВЕНОГ ВАСПИТАЊА </a:t>
            </a:r>
            <a:r>
              <a:rPr lang="sr-Latn-RS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(</a:t>
            </a:r>
            <a:r>
              <a:rPr lang="sr-Cyrl-RS" u="sng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орјентиринг</a:t>
            </a:r>
            <a:r>
              <a:rPr lang="sr-Cyrl-RS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)</a:t>
            </a:r>
            <a:endParaRPr lang="sr-Cyrl-RS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0"/>
          <a:stretch/>
        </p:blipFill>
        <p:spPr>
          <a:xfrm>
            <a:off x="4018844" y="1790077"/>
            <a:ext cx="4233334" cy="303028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8345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20"/>
    </mc:Choice>
    <mc:Fallback xmlns="">
      <p:transition spd="slow" advTm="662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038579"/>
            <a:ext cx="12192000" cy="5819421"/>
          </a:xfrm>
          <a:solidFill>
            <a:srgbClr val="CC00CC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endParaRPr lang="sr-Cyrl-RS" dirty="0"/>
          </a:p>
          <a:p>
            <a:pPr marL="0" indent="0">
              <a:buNone/>
            </a:pPr>
            <a:endParaRPr lang="sr-Cyrl-RS" b="1" u="sng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0" indent="0">
              <a:buNone/>
            </a:pPr>
            <a:endParaRPr lang="sr-Cyrl-R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endParaRPr lang="sr-Cyrl-RS" dirty="0">
              <a:latin typeface="Bahnschrift SemiBold" panose="020B0502040204020203" pitchFamily="34" charset="0"/>
            </a:endParaRPr>
          </a:p>
          <a:p>
            <a:pPr marL="0" indent="0">
              <a:buNone/>
            </a:pPr>
            <a:endParaRPr lang="sr-Cyrl-RS" dirty="0">
              <a:latin typeface="Bahnschrift SemiBold" panose="020B0502040204020203" pitchFamily="34" charset="0"/>
            </a:endParaRPr>
          </a:p>
          <a:p>
            <a:pPr marL="0" indent="0">
              <a:buNone/>
            </a:pPr>
            <a:endParaRPr lang="sr-Cyrl-RS" dirty="0">
              <a:latin typeface="Bahnschrift SemiBold" panose="020B0502040204020203" pitchFamily="34" charset="0"/>
            </a:endParaRPr>
          </a:p>
          <a:p>
            <a:pPr marL="0" indent="0">
              <a:buNone/>
            </a:pPr>
            <a:endParaRPr lang="sr-Cyrl-RS" dirty="0">
              <a:latin typeface="Bahnschrift SemiBold" panose="020B0502040204020203" pitchFamily="34" charset="0"/>
            </a:endParaRPr>
          </a:p>
          <a:p>
            <a:pPr marL="0" indent="0">
              <a:buNone/>
            </a:pPr>
            <a:endParaRPr lang="sr-Cyrl-RS" dirty="0">
              <a:latin typeface="Bahnschrift SemiBold" panose="020B0502040204020203" pitchFamily="34" charset="0"/>
            </a:endParaRPr>
          </a:p>
          <a:p>
            <a:pPr marL="0" indent="0">
              <a:buNone/>
            </a:pPr>
            <a:endParaRPr lang="sr-Cyrl-RS" dirty="0">
              <a:latin typeface="Bahnschrift SemiBold" panose="020B0502040204020203" pitchFamily="34" charset="0"/>
            </a:endParaRPr>
          </a:p>
          <a:p>
            <a:pPr marL="0" indent="0">
              <a:buNone/>
            </a:pPr>
            <a:r>
              <a:rPr lang="sr-Cyrl-RS" dirty="0">
                <a:latin typeface="Bahnschrift SemiBold" panose="020B0502040204020203" pitchFamily="34" charset="0"/>
              </a:rPr>
              <a:t>                      </a:t>
            </a:r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ПОХВАНИЦА ЗА УСПЕХ ИЗ ЛИКОВНЕ КУЛТУРЕ</a:t>
            </a:r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8578"/>
          </a:xfrm>
          <a:solidFill>
            <a:srgbClr val="CC00CC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МАША ПОЗДЕР</a:t>
            </a:r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endParaRPr lang="en-US" sz="2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019" y="1363873"/>
            <a:ext cx="2755961" cy="390731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7692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70"/>
    </mc:Choice>
    <mc:Fallback xmlns="">
      <p:transition spd="slow" advTm="547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909822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МАША ПОЗДЕР</a:t>
            </a:r>
            <a:b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УЧЕНИЦА 8-1 РАЗРЕД</a:t>
            </a:r>
            <a:b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МЕНТОР: ПРОФ. ЈЕЛЕНА КОСТИЋ</a:t>
            </a:r>
            <a:endParaRPr lang="sr-Latn-R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9823"/>
            <a:ext cx="12191999" cy="4948177"/>
          </a:xfrm>
          <a:solidFill>
            <a:srgbClr val="CC00CC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r-Cyrl-RS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ЛИКОВНА КУЛТУРА</a:t>
            </a:r>
            <a:endParaRPr lang="sr-Cyrl-RS" sz="2400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ИЗЛОЖЕН РАД НА 71. ИЗЛОЖБИ РАДОВА ДЕЦЕ И ОМЛАДИНЕ СРБИЈЕ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                    СА МЕЂУНАРОДНИМ УЧЕШЋЕМ(6042 РАДА НА КОНКУРСУ)                                        </a:t>
            </a:r>
            <a:endParaRPr lang="sr-Latn-RS" sz="2400" dirty="0">
              <a:ln w="0"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sr-Cyrl-RS" sz="2400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ВАНШКОЛСКИ РАД:</a:t>
            </a:r>
          </a:p>
          <a:p>
            <a:pPr algn="ctr"/>
            <a:r>
              <a:rPr lang="ru-RU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АКТИВНО БАВИ УМЕТНИЧКИМ КЛИЗАЊЕМ И ЈАХАЊЕМ </a:t>
            </a:r>
          </a:p>
          <a:p>
            <a:pPr algn="ctr"/>
            <a:endParaRPr lang="ru-RU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r>
              <a:rPr lang="ru-RU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ЗАВРШИЛА 3. РАЗРЕДА ОСНОВНЕ ПРИВАТНЕ БАЛЕТСКЕ ШКОЛЕ - УЧЕСТВОВАЛА У 3 БАЛЕТСКЕ ПРИРЕДБЕ ГДЕ ЈЕ ИМАЛА И ГЛАВНЕ УЛОГЕ</a:t>
            </a:r>
          </a:p>
          <a:p>
            <a:pPr marL="0" indent="0" algn="ctr">
              <a:buNone/>
            </a:pPr>
            <a:endParaRPr lang="sr-Cyrl-R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7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30"/>
    </mc:Choice>
    <mc:Fallback xmlns="">
      <p:transition spd="slow" advTm="1043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909822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ТАРА ДЕЛЕВИЋ</a:t>
            </a:r>
            <a:b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 УЧЕНИЦА 8-5 РАЗРЕДА</a:t>
            </a:r>
            <a:b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МЕНТОР: ПРОФ. ЈЕЛЕНА КОСТИЋ</a:t>
            </a:r>
            <a:endParaRPr lang="sr-Latn-R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9823"/>
            <a:ext cx="12191999" cy="4948177"/>
          </a:xfrm>
          <a:solidFill>
            <a:srgbClr val="CC00CC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sr-Cyrl-RS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dirty="0">
                <a:latin typeface="Bahnschrift SemiBold" panose="020B0502040204020203" pitchFamily="34" charset="0"/>
              </a:rPr>
              <a:t/>
            </a:r>
            <a:br>
              <a:rPr lang="sr-Cyrl-RS" dirty="0">
                <a:latin typeface="Bahnschrift SemiBold" panose="020B0502040204020203" pitchFamily="34" charset="0"/>
              </a:rPr>
            </a:br>
            <a:endParaRPr lang="sr-Cyrl-RS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Latn-RS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Latn-RS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Latn-RS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Latn-RS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 ЛИКОВНА КУЛТУРА</a:t>
            </a:r>
            <a:endParaRPr lang="sr-Cyrl-RS" sz="2400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ИЗЛОЖЕН РАД У КУЛТУРНОМ ЦЕНТРУ ГРАДА НОВОГ САДА </a:t>
            </a: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ТЕМУ „СВЕТОСАВЉЕ И НАШЕ ДОБА“</a:t>
            </a:r>
            <a:endParaRPr lang="sr-Latn-RS" sz="2400" dirty="0">
              <a:ln w="0"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sr-Cyrl-R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830DAC-D69E-71EB-6F5B-5DFA99FD80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226" y="1909823"/>
            <a:ext cx="2263545" cy="323877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60875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1"/>
    </mc:Choice>
    <mc:Fallback xmlns="">
      <p:transition spd="slow" advTm="715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"/>
            <a:ext cx="12192000" cy="677332"/>
          </a:xfrm>
          <a:solidFill>
            <a:srgbClr val="E23CB7"/>
          </a:solidFill>
          <a:ln>
            <a:solidFill>
              <a:srgbClr val="FF0066"/>
            </a:solidFill>
          </a:ln>
        </p:spPr>
        <p:txBody>
          <a:bodyPr>
            <a:noAutofit/>
          </a:bodyPr>
          <a:lstStyle/>
          <a:p>
            <a:pPr algn="ctr"/>
            <a:r>
              <a:rPr lang="sr-Cyrl-RS" sz="4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УНА ПЕТКОВИЋ</a:t>
            </a:r>
            <a:endParaRPr lang="sr-Latn-RS" sz="4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77334"/>
            <a:ext cx="12192000" cy="6287911"/>
          </a:xfrm>
          <a:solidFill>
            <a:srgbClr val="FF00FF"/>
          </a:solidFill>
        </p:spPr>
        <p:txBody>
          <a:bodyPr>
            <a:normAutofit fontScale="77500" lnSpcReduction="20000"/>
          </a:bodyPr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2.МЕСТО НА ДРЖАВНОМ ПРВЕНСТВУ ЗА КАДЕТЕ У17 2025. ГОДИНЕ</a:t>
            </a:r>
          </a:p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2. МЕСТО НА ДРЖАВНОМ ПРВЕНСТВУ У СУБОТИЦИ 2024. ГОДИНЕ У14</a:t>
            </a:r>
          </a:p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2. МЕСТО НА ТУРНИРУ ЗА СРПСКУ РАНГ ЛИСТУ У17 2024. ГОДИНЕ</a:t>
            </a:r>
          </a:p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9.МЕСТО НА ЕВРОПСКОМ ТУРНИРУ У ГРЧКОЈ 2024. ГОДИНЕ</a:t>
            </a:r>
          </a:p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3.МЕСТО НА ТУРНИРУ У БЕОГРАДУ 2024. ГОДИНЕ</a:t>
            </a:r>
          </a:p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3.МЕСТО НА ТУРНИРУ У БЕОГРАДУ ПАРТИЗАНОВ ТУРНИР 2024. ГОДИНЕ</a:t>
            </a:r>
          </a:p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3. МЕСТО НА ТУРНИРУ У ЛЕСКОВЦУ ЗА КАДЕТЕ У17 2024. ГОДИНЕ</a:t>
            </a:r>
          </a:p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3.МЕСТО НА ТУРНИРУ У ЛЕСКОВЦУ ЗА ЈУНИОРЕ У20 2024. ГОДИНЕ </a:t>
            </a:r>
          </a:p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8. МЕСТО НА ТУРНИРУ У РУМУНИЈИ ЗА ЕВРОПСКУ РАНГ ЛИСТУ 2024. ГОДИНЕ</a:t>
            </a:r>
          </a:p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8.МЕСТО НА ТУРНИРУ У ГРЧКОЈ, ФЛОРИНИ ЗА ЕВРОПСКУ РАНГ ЛИСТУ 2023. ГОДИНЕ</a:t>
            </a:r>
          </a:p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3. МЕСТО НА ДРЖАВНОМ ПРВЕНСТВУ 2023. ГОДИНЕ У БЕОГРАДУ</a:t>
            </a:r>
          </a:p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3. МЕСТО НА ТУРНИРУ У САРАЈЕВУ 2023. ГОДИНЕ</a:t>
            </a:r>
          </a:p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3.МЕСТО НА ТУРНИРУ У ЛЕСКОВЦУ 2023. ГОДИНЕ</a:t>
            </a:r>
          </a:p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3.МЕСТО НА ТУРНИРУ У УБУ 2023. ГОДИНЕ</a:t>
            </a:r>
          </a:p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3. МЕСТО НА ТУРНИРУ У БЕОГРАДУ ТРОФЕЈ СИЛНОГ 2023. ГОДИНЕ</a:t>
            </a:r>
          </a:p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2.МЕСТО НА ТУРНИРУ У БЕОГРАДУ 2022. ГОДИНЕ</a:t>
            </a:r>
          </a:p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6.МЕСТО НА ЕВРОПСКОМ ТУРНИРУ У ЗРЕЊАНИНУ ЗА КАДЕТЕ У17 2025. ГОДИНЕ</a:t>
            </a:r>
          </a:p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7.МЕСТО НА ТУРНИРУ У УБУ ЗА КАДЕТЕ У17 2023. ГОДИНЕ</a:t>
            </a:r>
          </a:p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7.МЕСТО НА ЕВРОПСКОМ ТУРНИРУ ЗА КАДЕТЕ У17 2024. ГОДИНЕ</a:t>
            </a:r>
          </a:p>
        </p:txBody>
      </p:sp>
    </p:spTree>
    <p:extLst>
      <p:ext uri="{BB962C8B-B14F-4D97-AF65-F5344CB8AC3E}">
        <p14:creationId xmlns:p14="http://schemas.microsoft.com/office/powerpoint/2010/main" val="144399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81"/>
    </mc:Choice>
    <mc:Fallback xmlns="">
      <p:transition spd="slow" advTm="11281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507786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МИЛИЦА ИВИЋ</a:t>
            </a:r>
            <a:b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 УЧЕНИЦА 8-6 РАЗРЕДА</a:t>
            </a:r>
            <a:b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МЕНТОР: ПРОФ. ЈЕЛЕНА КОСТИЋ</a:t>
            </a:r>
            <a:endParaRPr lang="sr-Latn-R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07787"/>
            <a:ext cx="12191999" cy="5350213"/>
          </a:xfrm>
          <a:solidFill>
            <a:srgbClr val="CC00CC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sr-Cyrl-RS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dirty="0">
                <a:latin typeface="Bahnschrift SemiBold" panose="020B0502040204020203" pitchFamily="34" charset="0"/>
              </a:rPr>
              <a:t/>
            </a:r>
            <a:br>
              <a:rPr lang="sr-Cyrl-RS" dirty="0">
                <a:latin typeface="Bahnschrift SemiBold" panose="020B0502040204020203" pitchFamily="34" charset="0"/>
              </a:rPr>
            </a:br>
            <a:endParaRPr lang="sr-Cyrl-RS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Cyrl-RS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Cyrl-RS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Cyrl-RS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Cyrl-RS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Cyrl-RS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 ЛИКОВНА КУЛТУРА</a:t>
            </a:r>
            <a:endParaRPr lang="sr-Cyrl-RS" sz="2400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ИЗЛОЖЕН РАД У КУЛТУРНОМ ЦЕНТРУ ГРАДА НОВОГ САДА </a:t>
            </a: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ТЕМУ „СВЕТОСАВЉЕ И НАШЕ ДОБА“</a:t>
            </a:r>
            <a:endParaRPr lang="sr-Latn-RS" sz="2400" dirty="0">
              <a:ln w="0"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CDDD80-2D19-21E2-DF64-A95202C8B5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948" y="1679447"/>
            <a:ext cx="2519464" cy="355831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3562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16"/>
    </mc:Choice>
    <mc:Fallback xmlns="">
      <p:transition spd="slow" advTm="7416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909822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ИРИНА ГЛИГОРОВ</a:t>
            </a:r>
            <a:b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 УЧЕНИЦА 8-6 РАЗРЕДА</a:t>
            </a:r>
            <a:b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МЕНТОР: ПРОФ. ЈЕЛЕНА КОСТИЋ</a:t>
            </a:r>
            <a:endParaRPr lang="sr-Latn-R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9823"/>
            <a:ext cx="12191999" cy="4948177"/>
          </a:xfrm>
          <a:solidFill>
            <a:srgbClr val="CC00CC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sr-Cyrl-RS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b="1" u="sng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ЛИКОВНА </a:t>
            </a:r>
            <a:r>
              <a:rPr lang="sr-Cyrl-RS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КУЛТУРА</a:t>
            </a:r>
          </a:p>
          <a:p>
            <a:pPr marL="0" indent="0" algn="ctr">
              <a:buNone/>
            </a:pPr>
            <a:endParaRPr lang="sr-Cyrl-RS" sz="2400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ИЗЛОЖЕН РАД У КУЛТУРНОМ ЦЕНТРУ </a:t>
            </a:r>
            <a:endParaRPr lang="sr-Cyrl-RS" sz="2400" b="1" u="sng" dirty="0" smtClean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sz="2400" b="1" u="sng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ГРАДА </a:t>
            </a: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НОВОГ САДА </a:t>
            </a:r>
            <a:endParaRPr lang="sr-Cyrl-RS" sz="2400" b="1" u="sng" dirty="0" smtClean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sz="2400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sz="2400" b="1" u="sng" smtClean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sz="2400" b="1" u="sng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</a:t>
            </a: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ТЕМУ „СВЕТОСАВЉЕ И НАШЕ ДОБА“</a:t>
            </a:r>
            <a:endParaRPr lang="sr-Latn-RS" sz="2400" dirty="0">
              <a:ln w="0"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sr-Cyrl-R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5" t="4209" r="32597" b="11985"/>
          <a:stretch/>
        </p:blipFill>
        <p:spPr>
          <a:xfrm rot="16200000">
            <a:off x="7167754" y="2804756"/>
            <a:ext cx="4161505" cy="297833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0035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68"/>
    </mc:Choice>
    <mc:Fallback xmlns="">
      <p:transition spd="slow" advTm="7968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38578"/>
          </a:xfrm>
          <a:solidFill>
            <a:srgbClr val="CC00CC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sr-Cyrl-RS" sz="6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АЊА АЛАВАЊА</a:t>
            </a:r>
            <a:br>
              <a:rPr lang="sr-Cyrl-RS" sz="6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endParaRPr lang="en-U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24089"/>
            <a:ext cx="12192000" cy="6033911"/>
          </a:xfrm>
          <a:solidFill>
            <a:srgbClr val="CC00CC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endParaRPr lang="sr-Cyrl-RS" dirty="0"/>
          </a:p>
          <a:p>
            <a:endParaRPr lang="sr-Cyrl-RS" dirty="0"/>
          </a:p>
          <a:p>
            <a:endParaRPr lang="sr-Cyrl-RS" dirty="0"/>
          </a:p>
          <a:p>
            <a:endParaRPr lang="sr-Cyrl-RS" dirty="0"/>
          </a:p>
          <a:p>
            <a:endParaRPr lang="sr-Cyrl-RS" dirty="0"/>
          </a:p>
          <a:p>
            <a:endParaRPr lang="sr-Cyrl-RS" dirty="0"/>
          </a:p>
          <a:p>
            <a:endParaRPr lang="sr-Cyrl-RS" dirty="0"/>
          </a:p>
          <a:p>
            <a:endParaRPr lang="sr-Cyrl-RS" dirty="0"/>
          </a:p>
          <a:p>
            <a:endParaRPr lang="sr-Cyrl-RS" sz="26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endParaRPr lang="sr-Cyrl-RS" sz="26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endParaRPr lang="sr-Cyrl-RS" sz="26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endParaRPr lang="sr-Cyrl-RS" sz="26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r>
              <a:rPr lang="sr-Cyrl-RS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БАВИЛА СЕ ГИМНАСТИКОМ,ОДБОЈКОМ, ТРЕНИРА РЕАЛНИ АИКИДО</a:t>
            </a:r>
          </a:p>
          <a:p>
            <a:pPr algn="ctr"/>
            <a:r>
              <a:rPr lang="sr-Cyrl-RS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ОД 11 ГОДИНЕ ПОХАЂА ШКОЛУ ЕНГЛЕСКОГ ЈЕЗИКА</a:t>
            </a:r>
            <a:r>
              <a:rPr lang="sr-Cyrl-RS" sz="19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(</a:t>
            </a:r>
            <a:r>
              <a:rPr lang="sr-Latn-RS" sz="19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British</a:t>
            </a:r>
            <a:r>
              <a:rPr lang="sr-Latn-RS" sz="19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</a:t>
            </a:r>
            <a:r>
              <a:rPr lang="sr-Latn-RS" sz="19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Council</a:t>
            </a:r>
            <a:r>
              <a:rPr lang="sr-Latn-RS" sz="19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-a ( </a:t>
            </a:r>
            <a:r>
              <a:rPr lang="sr-Latn-RS" sz="19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Cambridge</a:t>
            </a:r>
            <a:r>
              <a:rPr lang="sr-Latn-RS" sz="19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</a:t>
            </a:r>
            <a:r>
              <a:rPr lang="sr-Latn-RS" sz="19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Exam</a:t>
            </a:r>
            <a:r>
              <a:rPr lang="sr-Latn-RS" sz="19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)</a:t>
            </a:r>
          </a:p>
          <a:p>
            <a:pPr algn="ctr"/>
            <a:r>
              <a:rPr lang="sr-Cyrl-RS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ПИШЕ СВОЈУ ПРВУ КЊИГУ</a:t>
            </a:r>
            <a:r>
              <a:rPr lang="sr-Latn-RS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</a:t>
            </a:r>
            <a:endParaRPr lang="en-US" sz="26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031" y="1038577"/>
            <a:ext cx="2812432" cy="412044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0930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40"/>
    </mc:Choice>
    <mc:Fallback xmlns="">
      <p:transition spd="slow" advTm="1024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731818"/>
          </a:xfrm>
          <a:solidFill>
            <a:srgbClr val="CC00CC"/>
          </a:solidFill>
        </p:spPr>
        <p:txBody>
          <a:bodyPr>
            <a:normAutofit fontScale="90000"/>
          </a:bodyPr>
          <a:lstStyle/>
          <a:p>
            <a:pPr algn="ctr"/>
            <a:r>
              <a:rPr lang="sr-Cyrl-RS" sz="6000" b="1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АЊА АЛАВАЊА</a:t>
            </a:r>
            <a:r>
              <a:rPr lang="sr-Cyrl-RS" sz="2700" b="1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/>
            </a:r>
            <a:br>
              <a:rPr lang="sr-Cyrl-RS" sz="2700" b="1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</a:br>
            <a:r>
              <a:rPr lang="sr-Cyrl-RS" sz="2700" b="1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 УЧЕНИЦА 4-6/6-6 РАЗРЕДА</a:t>
            </a:r>
            <a:br>
              <a:rPr lang="sr-Cyrl-RS" sz="2700" b="1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</a:br>
            <a:r>
              <a:rPr lang="sr-Cyrl-RS" sz="2700" b="1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МЕНТОРИ: ПРОФ. ЈАСМИНА БРБАКЛИЋ, ПРОФ. СЛАЂАНА РАНКОВИЋ</a:t>
            </a:r>
            <a:r>
              <a:rPr lang="en-US" dirty="0">
                <a:solidFill>
                  <a:srgbClr val="FFFF00"/>
                </a:solidFill>
                <a:effectLst/>
              </a:rPr>
              <a:t/>
            </a:r>
            <a:br>
              <a:rPr lang="en-US" dirty="0">
                <a:solidFill>
                  <a:srgbClr val="FFFF00"/>
                </a:solidFill>
                <a:effectLst/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31818"/>
            <a:ext cx="12192000" cy="5126181"/>
          </a:xfrm>
          <a:solidFill>
            <a:srgbClr val="CC00CC"/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sr-Cyrl-RS" b="1" u="sng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МАТЕМАТИКА</a:t>
            </a:r>
          </a:p>
          <a:p>
            <a:pPr marL="0" indent="0" algn="ctr">
              <a:buNone/>
            </a:pPr>
            <a:r>
              <a:rPr lang="sr-Cyrl-RS" sz="2600" u="sng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4.РАЗРЕД:</a:t>
            </a:r>
            <a:endParaRPr lang="sr-Cyrl-RS" sz="2600" b="1" u="sng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Bahnschrift SemiBold" panose="020B0502040204020203" pitchFamily="34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sr-Cyrl-RS" sz="2400" b="1" u="sng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ПОХВАЛА</a:t>
            </a:r>
            <a:r>
              <a:rPr lang="sr-Cyrl-RS" sz="2400" b="1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 НА МЕЂУНАРОДНОМ МАТЕМАТИЧКОЈ СМОТРИ “КЕНГУР БЕЗ ГРАНИЦА“</a:t>
            </a:r>
          </a:p>
          <a:p>
            <a:pPr marL="0" indent="0" algn="ctr">
              <a:buNone/>
            </a:pPr>
            <a:endParaRPr lang="sr-Cyrl-RS" sz="2400" b="1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Bahnschrift SemiBold" panose="020B0502040204020203" pitchFamily="34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sr-Cyrl-RS" sz="2400" u="sng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5.РАЗРЕД:</a:t>
            </a:r>
            <a:endParaRPr lang="sr-Cyrl-RS" sz="2400" b="1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Bahnschrift SemiBold" panose="020B0502040204020203" pitchFamily="34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sr-Cyrl-RS" sz="2400" b="1" u="sng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ПОХВАЛА</a:t>
            </a:r>
            <a:r>
              <a:rPr lang="sr-Cyrl-RS" sz="2400" b="1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 НА МЕЂУНАРОДНОМ МАТЕМАТИЧКОЈ СМОТРИ “КЕНГУР БЕЗ ГРАНИЦА“</a:t>
            </a:r>
          </a:p>
          <a:p>
            <a:pPr marL="0" indent="0" algn="ctr">
              <a:buNone/>
            </a:pPr>
            <a:r>
              <a:rPr lang="sr-Cyrl-RS" sz="2400" u="sng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6.РАЗРЕД:</a:t>
            </a:r>
            <a:endParaRPr lang="sr-Cyrl-RS" sz="2400" b="1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Bahnschrift SemiBold" panose="020B0502040204020203" pitchFamily="34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sr-Cyrl-RS" sz="2400" b="1" u="sng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ПОХВАЛА</a:t>
            </a:r>
            <a:r>
              <a:rPr lang="sr-Cyrl-RS" sz="2400" b="1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 НА МЕЂУНАРОДНОМ МАТЕМАТИЧКОЈ СМОТРИ “КЕНГУР БЕЗ ГРАНИЦА“</a:t>
            </a:r>
          </a:p>
          <a:p>
            <a:pPr marL="0" indent="0" algn="ctr">
              <a:buNone/>
            </a:pPr>
            <a:endParaRPr lang="sr-Cyrl-RS" sz="2400" b="1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Bahnschrift SemiBold" panose="020B0502040204020203" pitchFamily="34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sr-Cyrl-RS" sz="2400" u="sng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4.РАЗРЕД:</a:t>
            </a:r>
            <a:endParaRPr lang="sr-Cyrl-RS" sz="2400" b="1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Bahnschrift SemiBold" panose="020B0502040204020203" pitchFamily="34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sr-Cyrl-RS" b="1" u="sng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ЛИТЕРАРНИ КОНКУРС:</a:t>
            </a:r>
          </a:p>
          <a:p>
            <a:pPr marL="0" indent="0" algn="ctr">
              <a:buNone/>
            </a:pPr>
            <a:r>
              <a:rPr lang="sr-Cyrl-RS" sz="2400" b="1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ПЕСМА „Љубав није само реч“ - </a:t>
            </a: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ЗБОРНИК РАДОВА КУЛТУРНОГ ЦЕНТРА</a:t>
            </a:r>
          </a:p>
          <a:p>
            <a:pPr marL="0" indent="0" algn="ctr">
              <a:buNone/>
            </a:pP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„МЛАДОСТ“ ФУТОГ</a:t>
            </a:r>
            <a:endParaRPr lang="en-U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9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79"/>
    </mc:Choice>
    <mc:Fallback xmlns="">
      <p:transition spd="slow" advTm="10679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0618D-C4E5-A3C8-BA53-2A340522E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A2F53-9D3E-EA96-E0AF-CE48B9D24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761067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ЈЕЛЕНА БОЈОВИЋ</a:t>
            </a:r>
            <a:endParaRPr lang="en-US" sz="2400" b="1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14ACF-E51C-00B1-DD70-75BCE691C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61067"/>
            <a:ext cx="12191999" cy="5096934"/>
          </a:xfrm>
          <a:solidFill>
            <a:srgbClr val="CC00CC"/>
          </a:solidFill>
        </p:spPr>
        <p:txBody>
          <a:bodyPr/>
          <a:lstStyle/>
          <a:p>
            <a:pPr marL="0" indent="0">
              <a:buNone/>
            </a:pPr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436" y="1641892"/>
            <a:ext cx="3055371" cy="436923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4229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61"/>
    </mc:Choice>
    <mc:Fallback xmlns="">
      <p:transition spd="slow" advTm="7461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787236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ЈЕЛЕНА БОЈОВИЋ</a:t>
            </a:r>
            <a:r>
              <a:rPr lang="sr-Cyrl-RS" sz="2000" b="1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/>
            </a:r>
            <a:br>
              <a:rPr lang="sr-Cyrl-RS" sz="2000" b="1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</a:br>
            <a:r>
              <a:rPr lang="sr-Cyrl-RS" sz="2000" b="1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 УЧЕНИЦА 4-4 РАЗРЕДА</a:t>
            </a:r>
            <a:r>
              <a:rPr lang="en-US" sz="2000" b="1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ea typeface="Calibri"/>
                <a:cs typeface="Times New Roman" pitchFamily="18" charset="0"/>
              </a:rPr>
              <a:t/>
            </a:r>
            <a:br>
              <a:rPr lang="en-US" sz="2000" b="1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ea typeface="Calibri"/>
                <a:cs typeface="Times New Roman" pitchFamily="18" charset="0"/>
              </a:rPr>
            </a:br>
            <a:r>
              <a:rPr lang="sr-Cyrl-RS" sz="2000" b="1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МЕНТОР: ПРОФ. ДАНИЕЛА ИВКОВ </a:t>
            </a:r>
            <a:endParaRPr lang="en-US" sz="2000" b="1" dirty="0">
              <a:ln w="90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Bahnschrift SemiBold" panose="020B0502040204020203" pitchFamily="34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87236"/>
            <a:ext cx="12192000" cy="5070764"/>
          </a:xfrm>
          <a:solidFill>
            <a:srgbClr val="CC00CC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sr-Cyrl-RS" b="1" u="sng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Bahnschrift SemiBold" panose="020B0502040204020203" pitchFamily="34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sr-Cyrl-RS" b="1" u="sng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МАТЕМАТИКА</a:t>
            </a:r>
          </a:p>
          <a:p>
            <a:pPr marL="0" indent="0" algn="ctr">
              <a:buNone/>
            </a:pPr>
            <a:endParaRPr lang="sr-Cyrl-RS" sz="2400" b="1" u="sng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Bahnschrift SemiBold" panose="020B0502040204020203" pitchFamily="34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sr-Cyrl-RS" sz="2400" b="1" u="sng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треће МЕСТО </a:t>
            </a:r>
            <a:r>
              <a:rPr lang="sr-Cyrl-RS" sz="2400" b="1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НА ОПШТИНСКОМ ТАКМИЧЕЊУ</a:t>
            </a:r>
            <a:endParaRPr lang="sr-Latn-RS" sz="2400" b="1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Bahnschrift SemiBold" panose="020B0502040204020203" pitchFamily="34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sr-Cyrl-RS" sz="2400" b="1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Bahnschrift SemiBold" panose="020B0502040204020203" pitchFamily="34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sr-Cyrl-RS" sz="2400" b="1" u="sng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Прво место  </a:t>
            </a:r>
            <a:r>
              <a:rPr lang="sr-Cyrl-RS" sz="2400" b="1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НА ОКРУЖНОМ ТАКМИЧЕЊУ</a:t>
            </a:r>
          </a:p>
          <a:p>
            <a:pPr marL="0" indent="0" algn="ctr">
              <a:buNone/>
            </a:pPr>
            <a:r>
              <a:rPr lang="sr-Cyrl-RS" sz="1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              (НАЈВИШИ НИВО ТАКМИЧЕЊА)</a:t>
            </a:r>
          </a:p>
          <a:p>
            <a:pPr marL="0" indent="0" algn="ctr">
              <a:buNone/>
            </a:pPr>
            <a:endParaRPr lang="sr-Cyrl-RS" sz="18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sz="26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ЗАВРШИЛА ОСНОВНУ МУЗИЧКУ ШКОЛУ</a:t>
            </a:r>
          </a:p>
          <a:p>
            <a:pPr marL="0" indent="0" algn="ctr">
              <a:buNone/>
            </a:pPr>
            <a:r>
              <a:rPr lang="sr-Cyrl-RS" sz="26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„ЈОСИП СЛАВЕНСКИ“-</a:t>
            </a: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СВИРА КЛАВИР</a:t>
            </a:r>
            <a:endParaRPr lang="en-U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52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21"/>
    </mc:Choice>
    <mc:Fallback xmlns="">
      <p:transition spd="slow" advTm="8621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0618D-C4E5-A3C8-BA53-2A340522E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A2F53-9D3E-EA96-E0AF-CE48B9D24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761067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 ВУК ЈЕВРОСИМОВ</a:t>
            </a:r>
            <a:endParaRPr lang="en-US" sz="2400" b="1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14ACF-E51C-00B1-DD70-75BCE691C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761067"/>
            <a:ext cx="12192000" cy="5096934"/>
          </a:xfrm>
          <a:solidFill>
            <a:srgbClr val="CC00CC"/>
          </a:solidFill>
        </p:spPr>
        <p:txBody>
          <a:bodyPr/>
          <a:lstStyle/>
          <a:p>
            <a:pPr marL="0" indent="0">
              <a:buNone/>
            </a:pPr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ВВ</a:t>
            </a:r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538" y="1524166"/>
            <a:ext cx="3813529" cy="508470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1077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61"/>
    </mc:Choice>
    <mc:Fallback xmlns="">
      <p:transition spd="slow" advTm="7461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"/>
            <a:ext cx="12192000" cy="1648178"/>
          </a:xfrm>
          <a:solidFill>
            <a:srgbClr val="CC00CC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18288" indent="0" algn="ctr">
              <a:buNone/>
            </a:pPr>
            <a:r>
              <a:rPr lang="sr-Cyrl-RS" sz="5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ЛУКА ЈЕВРОСИМОВ</a:t>
            </a:r>
          </a:p>
          <a:p>
            <a:pPr marL="18288" indent="0" algn="ctr">
              <a:buNone/>
            </a:pPr>
            <a:r>
              <a:rPr lang="sr-Cyrl-RS" sz="20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УЧЕНИК 3-4/6-4 РАЗРЕДА</a:t>
            </a:r>
            <a:r>
              <a:rPr lang="sr-Cyrl-RS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sr-Cyrl-RS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r-Cyrl-RS" sz="2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МЕНТОРИ: ПРОФ. ДАНИЕЛА ИВКОВ,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ПРОФ. РАДЕ УГАРКОВИЋ</a:t>
            </a:r>
            <a:endParaRPr lang="en-US" sz="22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648179"/>
            <a:ext cx="12192000" cy="5125154"/>
          </a:xfrm>
          <a:solidFill>
            <a:srgbClr val="CC00CC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sr-Cyrl-RS" sz="28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itchFamily="18" charset="0"/>
              </a:rPr>
              <a:t>МАТЕМАТИКА </a:t>
            </a: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itchFamily="18" charset="0"/>
              </a:rPr>
              <a:t/>
            </a:r>
            <a:b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itchFamily="18" charset="0"/>
              </a:rPr>
            </a:b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itchFamily="18" charset="0"/>
              </a:rPr>
              <a:t/>
            </a:r>
            <a:b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itchFamily="18" charset="0"/>
              </a:rPr>
            </a:b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3.РАЗРЕД:</a:t>
            </a:r>
            <a:b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</a:b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itchFamily="18" charset="0"/>
              </a:rPr>
              <a:t/>
            </a:r>
            <a:b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itchFamily="18" charset="0"/>
              </a:rPr>
            </a:b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itchFamily="18" charset="0"/>
              </a:rPr>
              <a:t>ДРУГО МЕСТО 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itchFamily="18" charset="0"/>
              </a:rPr>
              <a:t>НА ОПШТИНСКОМ ТАКМИЧЕЊУ</a:t>
            </a:r>
            <a:r>
              <a:rPr lang="sr-Latn-RS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itchFamily="18" charset="0"/>
              </a:rPr>
              <a:t/>
            </a:r>
            <a:br>
              <a:rPr lang="sr-Latn-RS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itchFamily="18" charset="0"/>
              </a:rPr>
            </a:br>
            <a:r>
              <a:rPr lang="sr-Cyrl-RS" sz="1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(општинско такмичење-највиши ниво такмичења на овом узрасту)</a:t>
            </a:r>
            <a:br>
              <a:rPr lang="sr-Cyrl-RS" sz="1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r-Cyrl-RS" sz="1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sr-Cyrl-RS" sz="1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r-Cyrl-RS" sz="1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sr-Cyrl-RS" sz="1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6.РАЗРЕД:</a:t>
            </a:r>
            <a:r>
              <a:rPr lang="sr-Latn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/>
            </a:r>
            <a:br>
              <a:rPr lang="sr-Latn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itchFamily="18" charset="0"/>
              </a:rPr>
              <a:t/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itchFamily="18" charset="0"/>
              </a:rPr>
            </a:b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ПОХВАЛА </a:t>
            </a:r>
            <a:r>
              <a:rPr lang="sr-Cyrl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МЕЂУНАРОДНОЈ СМОТРИ „КЕНГУР БЕЗ ГРАНИЦА“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/>
            </a:r>
            <a:b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r-Cyrl-R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sr-Cyrl-R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60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4"/>
    </mc:Choice>
    <mc:Fallback xmlns="">
      <p:transition spd="slow" advTm="7974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09917-5C91-29CF-DA9F-912A024A1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42B45-3A45-C048-87FF-0A49D62AC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761067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5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itchFamily="18" charset="0"/>
              </a:rPr>
              <a:t>МАРКО ПЕЋО </a:t>
            </a:r>
            <a:r>
              <a:rPr lang="sr-Cyrl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itchFamily="18" charset="0"/>
              </a:rPr>
              <a:t/>
            </a:r>
            <a:br>
              <a:rPr lang="sr-Cyrl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itchFamily="18" charset="0"/>
              </a:rPr>
            </a:br>
            <a:endParaRPr lang="en-US" sz="2400" b="1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B1B122-0301-C934-6107-3D3E39E0C6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61067"/>
            <a:ext cx="12191999" cy="5096934"/>
          </a:xfrm>
          <a:solidFill>
            <a:srgbClr val="CC00CC"/>
          </a:solidFill>
        </p:spPr>
        <p:txBody>
          <a:bodyPr/>
          <a:lstStyle/>
          <a:p>
            <a:pPr marL="0" indent="0">
              <a:buNone/>
            </a:pPr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106942-C929-1958-8093-425CBFFDD0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117" y="1510797"/>
            <a:ext cx="3395764" cy="485109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3335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61"/>
    </mc:Choice>
    <mc:Fallback xmlns="">
      <p:transition spd="slow" advTm="7461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761067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5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itchFamily="18" charset="0"/>
              </a:rPr>
              <a:t>МАРКО ПЕЋО </a:t>
            </a:r>
            <a:r>
              <a:rPr lang="sr-Cyrl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itchFamily="18" charset="0"/>
              </a:rPr>
              <a:t/>
            </a:r>
            <a:br>
              <a:rPr lang="sr-Cyrl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itchFamily="18" charset="0"/>
              </a:rPr>
            </a:br>
            <a:r>
              <a:rPr lang="sr-Cyrl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itchFamily="18" charset="0"/>
              </a:rPr>
              <a:t>УЧЕНИК 4-4 /5-4 РАЗРЕДА</a:t>
            </a:r>
            <a:r>
              <a:rPr lang="en-U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ea typeface="Calibri"/>
                <a:cs typeface="Times New Roman" pitchFamily="18" charset="0"/>
              </a:rPr>
              <a:t/>
            </a:r>
            <a:br>
              <a:rPr lang="en-U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ea typeface="Calibri"/>
                <a:cs typeface="Times New Roman" pitchFamily="18" charset="0"/>
              </a:rPr>
            </a:br>
            <a:r>
              <a:rPr lang="sr-Cyrl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itchFamily="18" charset="0"/>
              </a:rPr>
              <a:t>МЕНТОРИ: ПРОФ. ДАНИЕЛА ИВКОВ, ПРОФ.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РАДЕ УГАРКОВИЋ</a:t>
            </a:r>
            <a:endParaRPr lang="en-US" sz="2400" b="1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61067"/>
            <a:ext cx="12191999" cy="5096934"/>
          </a:xfrm>
          <a:solidFill>
            <a:srgbClr val="CC00CC"/>
          </a:solidFill>
        </p:spPr>
        <p:txBody>
          <a:bodyPr/>
          <a:lstStyle/>
          <a:p>
            <a:pPr marL="0" indent="0" algn="ctr">
              <a:buNone/>
            </a:pPr>
            <a:r>
              <a:rPr lang="sr-Cyrl-RS" sz="32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itchFamily="18" charset="0"/>
              </a:rPr>
              <a:t>МАТЕМАТИКА</a:t>
            </a:r>
          </a:p>
          <a:p>
            <a:pPr marL="0" indent="0" algn="ctr">
              <a:buNone/>
            </a:pPr>
            <a:endParaRPr lang="sr-Cyrl-RS" sz="2400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4.РАЗРЕД:</a:t>
            </a:r>
            <a:endParaRPr lang="sr-Cyrl-RS" sz="2400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itchFamily="18" charset="0"/>
              </a:rPr>
              <a:t>ПОХВАЛА</a:t>
            </a:r>
            <a:r>
              <a:rPr lang="sr-Cyrl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itchFamily="18" charset="0"/>
              </a:rPr>
              <a:t> НА МЕЂУНАРОДНОЈ  МАТЕМАТИЧКОЈ СМОТРИ                                     “КЕНГУР БЕЗ ГРАНИЦА“</a:t>
            </a:r>
          </a:p>
          <a:p>
            <a:pPr marL="0" indent="0" algn="ctr">
              <a:buNone/>
            </a:pPr>
            <a:endParaRPr lang="sr-Cyrl-RS" sz="24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5.РАЗРЕД:</a:t>
            </a:r>
            <a:endParaRPr lang="sr-Cyrl-RS" sz="2400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ПОХВАЛА</a:t>
            </a:r>
            <a:r>
              <a:rPr lang="sr-Cyrl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itchFamily="18" charset="0"/>
              </a:rPr>
              <a:t> НА МЕЂУНАРОДНОЈ  МАТЕМАТИЧКОЈ СМОТРИ                                       “КЕНГУР БЕЗ ГРАНИЦА“</a:t>
            </a:r>
          </a:p>
          <a:p>
            <a:pPr marL="0" indent="0">
              <a:buNone/>
            </a:pPr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26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29"/>
    </mc:Choice>
    <mc:Fallback xmlns="">
      <p:transition spd="slow" advTm="6829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"/>
            <a:ext cx="12192000" cy="2071990"/>
          </a:xfrm>
          <a:solidFill>
            <a:srgbClr val="E23CB7"/>
          </a:solidFill>
          <a:ln>
            <a:solidFill>
              <a:srgbClr val="FF0066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УНА ПЕТКОВИЋ</a:t>
            </a:r>
            <a:r>
              <a:rPr lang="sr-Cyrl-RS" dirty="0"/>
              <a:t/>
            </a:r>
            <a:br>
              <a:rPr lang="sr-Cyrl-RS" dirty="0"/>
            </a:b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982494"/>
            <a:ext cx="12192000" cy="6027907"/>
          </a:xfrm>
          <a:solidFill>
            <a:srgbClr val="FF00FF"/>
          </a:solidFill>
        </p:spPr>
        <p:txBody>
          <a:bodyPr>
            <a:normAutofit/>
          </a:bodyPr>
          <a:lstStyle/>
          <a:p>
            <a:endParaRPr lang="sr-Cyrl-RS" b="1" dirty="0">
              <a:latin typeface="Bahnschrift SemiBold" panose="020B0502040204020203" pitchFamily="34" charset="0"/>
            </a:endParaRPr>
          </a:p>
          <a:p>
            <a:r>
              <a:rPr lang="sr-Cyrl-RS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ПРЕДСТАВЉАЛА СРБИЈУ НА ЕВРОПСКОМ ПРВЕНСТВУ У ИСТАНБУЛУ                                         И УШЛА У ТОП 64.</a:t>
            </a:r>
            <a:endParaRPr lang="sr-Latn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r>
              <a:rPr lang="sr-Cyrl-RS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ДРЖАЛА НЕКО ВРЕМЕ ПРВО МЕСТО НА ЕВРОПСКОЈ РАНГ ЛИСТИ ЗА ПИОНИРЕ, ЗАТИМ 2. МЕСТО, ТРЕНУТНО ЈЕ НА 3. МЕСТУ У ЕВРОПИ ЗА ПИОНИРЕ У СЕЗОНИ                    2024 - 2025. ГОДИНЕ</a:t>
            </a:r>
          </a:p>
          <a:p>
            <a:endParaRPr lang="sr-Latn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r>
              <a:rPr lang="sr-Cyrl-RS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ДРУГО МЕСТО </a:t>
            </a:r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НА СЕНИОРСКОМ ДРЖАВНОМ ПРВЕНСТВУ(МАЈ 2026.).</a:t>
            </a:r>
            <a:endParaRPr lang="sr-Latn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endParaRPr lang="sr-Latn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r>
              <a:rPr lang="sr-Cyrl-RS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 </a:t>
            </a:r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БИЛА НА ПРИПРЕМАМА РЕПРЕЗЕНТ</a:t>
            </a:r>
            <a:r>
              <a:rPr lang="sr-Latn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A</a:t>
            </a:r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ЦИЈЕ И ПРЕДСТАВЉАЛА СРБИЈУ НА МНОГИМ ТАКМИЧЕЊИМА У ИСТАНБУЛУ, КЛАГЕНФУРТУ, БУДИМПЕШТИ, СОФИЈИ, КОПЕНХАГЕНУ, БРАТИСЛАВИ И МНОГИМ ДРУГИМ ГРАДОВИМА</a:t>
            </a:r>
          </a:p>
          <a:p>
            <a:endParaRPr lang="sr-Latn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r>
              <a:rPr lang="sr-Cyrl-RS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ОСВОЈЕНО</a:t>
            </a:r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ЈЕ </a:t>
            </a:r>
            <a:r>
              <a:rPr lang="sr-Cyrl-RS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МНОШТВО ДИПЛОМА И МЕДАЉА СА ТАКМИЧЕЊА ПО ЕВРОПИ</a:t>
            </a:r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endParaRPr lang="sr-Cyrl-RS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53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91"/>
    </mc:Choice>
    <mc:Fallback xmlns="">
      <p:transition spd="slow" advTm="11191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5D050-5997-F0AC-9010-B6293222D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МИЛОШ ЧЕГАР</a:t>
            </a:r>
            <a:endParaRPr lang="sr-Latn-R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41A3D-12D7-839F-1B3D-895C3B04A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90689"/>
            <a:ext cx="12192000" cy="5167310"/>
          </a:xfrm>
          <a:solidFill>
            <a:srgbClr val="CC00CC"/>
          </a:solidFill>
        </p:spPr>
        <p:txBody>
          <a:bodyPr/>
          <a:lstStyle/>
          <a:p>
            <a:endParaRPr lang="sr-Latn-R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C74CE8-C4B3-44BB-7CC7-FB134E0280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6448" r="7011" b="4167"/>
          <a:stretch>
            <a:fillRect/>
          </a:stretch>
        </p:blipFill>
        <p:spPr bwMode="auto">
          <a:xfrm>
            <a:off x="4450079" y="2257740"/>
            <a:ext cx="2645093" cy="385122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8377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2"/>
    </mc:Choice>
    <mc:Fallback xmlns="">
      <p:transition spd="slow" advTm="4962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2099732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МИЛОШ ЧЕГАР</a:t>
            </a:r>
            <a:r>
              <a:rPr lang="sr-Cyrl-RS" sz="2400" b="1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/>
            </a:r>
            <a:br>
              <a:rPr lang="sr-Cyrl-RS" sz="2400" b="1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</a:br>
            <a:r>
              <a:rPr lang="sr-Cyrl-RS" sz="2400" b="1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 УЧЕНИК 8-1 РАЗРЕДА</a:t>
            </a:r>
            <a:br>
              <a:rPr lang="sr-Cyrl-RS" sz="2400" b="1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</a:br>
            <a:r>
              <a:rPr lang="sr-Cyrl-RS" sz="2400" b="1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МЕНТОР:ПРОФ. РАДЕ УГАРКОВИЋ</a:t>
            </a:r>
            <a:endParaRPr lang="en-US" sz="2400" dirty="0">
              <a:ln w="90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99732"/>
            <a:ext cx="12192000" cy="4758267"/>
          </a:xfrm>
          <a:solidFill>
            <a:srgbClr val="CC00CC"/>
          </a:solidFill>
        </p:spPr>
        <p:txBody>
          <a:bodyPr/>
          <a:lstStyle/>
          <a:p>
            <a:pPr marL="0" indent="0" algn="ctr">
              <a:buNone/>
            </a:pPr>
            <a:r>
              <a:rPr lang="sr-Cyrl-RS" sz="2800" b="1" u="sng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МАТЕМАТИКА</a:t>
            </a:r>
          </a:p>
          <a:p>
            <a:pPr marL="0" indent="0" algn="ctr">
              <a:buNone/>
            </a:pPr>
            <a:endParaRPr lang="sr-Cyrl-RS" sz="2400" b="1" u="sng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Bahnschrift SemiBold" panose="020B0502040204020203" pitchFamily="34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sr-Cyrl-RS" sz="2400" u="sng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8. РАЗРЕД:</a:t>
            </a:r>
          </a:p>
          <a:p>
            <a:pPr marL="0" indent="0" algn="ctr">
              <a:buNone/>
            </a:pPr>
            <a:endParaRPr lang="sr-Cyrl-RS" sz="2400" b="1" u="sng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Bahnschrift SemiBold" panose="020B0502040204020203" pitchFamily="34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sr-Cyrl-RS" sz="2400" b="1" u="sng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ТРЕЋЕ МЕСТО </a:t>
            </a:r>
            <a:r>
              <a:rPr lang="sr-Cyrl-RS" sz="2400" b="1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НА ОПШТИНСКОМ ТАКМИЧЕЊУ</a:t>
            </a:r>
          </a:p>
          <a:p>
            <a:pPr marL="0" indent="0" algn="ctr">
              <a:buNone/>
            </a:pPr>
            <a:endParaRPr lang="sr-Cyrl-RS" sz="2400" b="1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Bahnschrift SemiBold" panose="020B0502040204020203" pitchFamily="34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sr-Cyrl-RS" sz="2400" b="1" u="sng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ПОХВАЛА</a:t>
            </a:r>
            <a:r>
              <a:rPr lang="sr-Cyrl-RS" sz="2400" b="1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 НА ОКРУЖНОМ ТАКМИЧЕЊУ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99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9"/>
    </mc:Choice>
    <mc:Fallback xmlns="">
      <p:transition spd="slow" advTm="5869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D0438-662A-54F2-0E43-6160621E0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E6D03-47B1-3D2D-992D-8D8D12D43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761067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5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itchFamily="18" charset="0"/>
              </a:rPr>
              <a:t>МИХАЈЛО ЈОТАНОВИЋ </a:t>
            </a:r>
            <a:r>
              <a:rPr lang="sr-Cyrl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itchFamily="18" charset="0"/>
              </a:rPr>
              <a:t/>
            </a:r>
            <a:br>
              <a:rPr lang="sr-Cyrl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itchFamily="18" charset="0"/>
              </a:rPr>
            </a:br>
            <a:endParaRPr lang="en-US" sz="24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6FA5B-EFCE-782E-74C6-65B66FD50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61067"/>
            <a:ext cx="12191999" cy="5096934"/>
          </a:xfrm>
          <a:solidFill>
            <a:srgbClr val="CC00CC"/>
          </a:solidFill>
        </p:spPr>
        <p:txBody>
          <a:bodyPr/>
          <a:lstStyle/>
          <a:p>
            <a:pPr marL="0" indent="0">
              <a:buNone/>
            </a:pPr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4E863F-12FC-DB66-2BC2-363AB45812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726" y="2111263"/>
            <a:ext cx="3051648" cy="406886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0885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3"/>
    </mc:Choice>
    <mc:Fallback xmlns="">
      <p:transition spd="slow" advTm="4703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761067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5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itchFamily="18" charset="0"/>
              </a:rPr>
              <a:t>МИХАЈЛО ЈОТАНОВИЋ </a:t>
            </a:r>
            <a:r>
              <a:rPr lang="sr-Cyrl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itchFamily="18" charset="0"/>
              </a:rPr>
              <a:t/>
            </a:r>
            <a:br>
              <a:rPr lang="sr-Cyrl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itchFamily="18" charset="0"/>
              </a:rPr>
            </a:br>
            <a:r>
              <a:rPr lang="sr-Cyrl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itchFamily="18" charset="0"/>
              </a:rPr>
              <a:t>УЧЕНИК 4-2 /5-2 РАЗРЕДА</a:t>
            </a:r>
            <a:r>
              <a:rPr lang="en-U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ea typeface="Calibri"/>
                <a:cs typeface="Times New Roman" pitchFamily="18" charset="0"/>
              </a:rPr>
              <a:t/>
            </a:r>
            <a:br>
              <a:rPr lang="en-U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ea typeface="Calibri"/>
                <a:cs typeface="Times New Roman" pitchFamily="18" charset="0"/>
              </a:rPr>
            </a:br>
            <a:r>
              <a:rPr lang="sr-Cyrl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itchFamily="18" charset="0"/>
              </a:rPr>
              <a:t>МЕНТОРИ: ПРОФ. РАДИСАВ РИСТИЋ, ПРОФ. РАДЕ УГАРКОВИЋ</a:t>
            </a:r>
            <a:endParaRPr lang="en-US" sz="24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61067"/>
            <a:ext cx="12191999" cy="5096934"/>
          </a:xfrm>
          <a:solidFill>
            <a:srgbClr val="CC00CC"/>
          </a:solidFill>
        </p:spPr>
        <p:txBody>
          <a:bodyPr/>
          <a:lstStyle/>
          <a:p>
            <a:pPr marL="0" indent="0" algn="ctr">
              <a:buNone/>
            </a:pPr>
            <a:r>
              <a:rPr lang="sr-Cyrl-RS" sz="32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itchFamily="18" charset="0"/>
              </a:rPr>
              <a:t>МАТЕМАТИКА</a:t>
            </a:r>
          </a:p>
          <a:p>
            <a:pPr marL="0" indent="0" algn="ctr">
              <a:buNone/>
            </a:pPr>
            <a:endParaRPr lang="sr-Cyrl-RS" sz="2400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4.РАЗРЕД:</a:t>
            </a:r>
            <a:endParaRPr lang="sr-Cyrl-RS" sz="2400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itchFamily="18" charset="0"/>
              </a:rPr>
              <a:t>ПОХВАЛА</a:t>
            </a:r>
            <a:r>
              <a:rPr lang="sr-Cyrl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itchFamily="18" charset="0"/>
              </a:rPr>
              <a:t> НА МЕЂУНАРОДНОЈ  МАТЕМАТИЧКОЈ СМОТРИ                                    “КЕНГУР БЕЗ ГРАНИЦА“</a:t>
            </a:r>
          </a:p>
          <a:p>
            <a:pPr marL="0" indent="0" algn="ctr">
              <a:buNone/>
            </a:pPr>
            <a:endParaRPr lang="sr-Cyrl-RS" sz="24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5.РАЗРЕД:</a:t>
            </a:r>
            <a:endParaRPr lang="sr-Cyrl-RS" sz="2400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ПОХВАЛА</a:t>
            </a:r>
            <a:r>
              <a:rPr lang="sr-Cyrl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itchFamily="18" charset="0"/>
              </a:rPr>
              <a:t> НА МЕЂУНАРОДНОЈ МАТЕМАТИЧКОЈ СМОТРИ                                         “КЕНГУР БЕЗ ГРАНИЦА“</a:t>
            </a:r>
          </a:p>
          <a:p>
            <a:pPr marL="0" indent="0">
              <a:buNone/>
            </a:pPr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03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1"/>
    </mc:Choice>
    <mc:Fallback xmlns="">
      <p:transition spd="slow" advTm="7121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6A9E6-9B42-3CF0-52F7-C32E216B7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C9583-AA1F-0903-9969-F776F52D0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045244" cy="2099732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АЛЕКСАНДАР ЈАГЛИЦА</a:t>
            </a:r>
            <a:r>
              <a:rPr lang="sr-Cyrl-RS" sz="2400" b="1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/>
            </a:r>
            <a:br>
              <a:rPr lang="sr-Cyrl-RS" sz="2400" b="1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</a:br>
            <a:r>
              <a:rPr lang="sr-Cyrl-RS" sz="2400" b="1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 </a:t>
            </a:r>
            <a:endParaRPr lang="en-US" sz="2400" dirty="0">
              <a:ln w="90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ECDEF-C951-6C89-13DD-47304B7B6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99732"/>
            <a:ext cx="12192000" cy="4758267"/>
          </a:xfrm>
          <a:solidFill>
            <a:srgbClr val="CC00CC"/>
          </a:solidFill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A45EF4-F659-917F-6734-B423873856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" t="2104"/>
          <a:stretch>
            <a:fillRect/>
          </a:stretch>
        </p:blipFill>
        <p:spPr>
          <a:xfrm rot="5400000">
            <a:off x="3666494" y="2737141"/>
            <a:ext cx="4187395" cy="316838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9571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7"/>
    </mc:Choice>
    <mc:Fallback xmlns="">
      <p:transition spd="slow" advTm="4887"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045244" cy="2099732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АЛЕКСАНДАР ЈАГЛИЦА</a:t>
            </a:r>
            <a:r>
              <a:rPr lang="sr-Cyrl-RS" sz="2400" b="1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/>
            </a:r>
            <a:br>
              <a:rPr lang="sr-Cyrl-RS" sz="2400" b="1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</a:br>
            <a:r>
              <a:rPr lang="sr-Cyrl-RS" sz="2400" b="1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 УЧЕНИК 4-6/8-6 РАЗРЕДА</a:t>
            </a:r>
            <a:br>
              <a:rPr lang="sr-Cyrl-RS" sz="2400" b="1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</a:br>
            <a:r>
              <a:rPr lang="sr-Cyrl-RS" sz="2400" b="1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МЕНТОРИ:ПРОФ. ЈАСМИНА БРБАКЛИЋ, ПРОФ. ИВАНА СПАСОЈЕВИЋ</a:t>
            </a:r>
            <a:endParaRPr lang="en-US" sz="2400" dirty="0">
              <a:ln w="90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99732"/>
            <a:ext cx="12192000" cy="4758267"/>
          </a:xfrm>
          <a:solidFill>
            <a:srgbClr val="CC00CC"/>
          </a:solidFill>
        </p:spPr>
        <p:txBody>
          <a:bodyPr/>
          <a:lstStyle/>
          <a:p>
            <a:pPr marL="0" indent="0" algn="ctr">
              <a:buNone/>
            </a:pPr>
            <a:r>
              <a:rPr lang="sr-Cyrl-RS" sz="2800" b="1" u="sng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МАТЕМАТИКА</a:t>
            </a:r>
          </a:p>
          <a:p>
            <a:pPr marL="0" indent="0" algn="ctr">
              <a:buNone/>
            </a:pPr>
            <a:endParaRPr lang="sr-Cyrl-RS" sz="2400" u="sng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sz="2400" u="sng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4.РАЗРЕД:</a:t>
            </a:r>
            <a:endParaRPr lang="sr-Cyrl-RS" b="1" u="sng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Bahnschrift SemiBold" panose="020B0502040204020203" pitchFamily="34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sr-Cyrl-RS" sz="2400" b="1" u="sng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ПОХВАЛА</a:t>
            </a:r>
            <a:r>
              <a:rPr lang="sr-Cyrl-RS" sz="2400" b="1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 НА МЕЂУНАРОДНОЈ </a:t>
            </a:r>
            <a:r>
              <a:rPr lang="sr-Cyrl-RS" sz="2400" b="1" cap="all" dirty="0" err="1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сМотрИ</a:t>
            </a:r>
            <a:r>
              <a:rPr lang="sr-Cyrl-RS" sz="2400" b="1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 “КЕНГУР БЕЗ ГРАНИЦА“</a:t>
            </a:r>
          </a:p>
          <a:p>
            <a:pPr marL="0" indent="0" algn="ctr">
              <a:buNone/>
            </a:pPr>
            <a:endParaRPr lang="sr-Cyrl-RS" sz="2400" b="1" u="sng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Bahnschrift SemiBold" panose="020B0502040204020203" pitchFamily="34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sr-Cyrl-RS" sz="2400" u="sng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8. РАЗРЕД:</a:t>
            </a:r>
            <a:endParaRPr lang="sr-Cyrl-RS" sz="2400" b="1" u="sng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Bahnschrift SemiBold" panose="020B0502040204020203" pitchFamily="34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sr-Cyrl-RS" sz="2400" b="1" u="sng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ПОХВАЛА</a:t>
            </a:r>
            <a:r>
              <a:rPr lang="sr-Cyrl-RS" sz="2400" b="1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 НА МЕЂУНАРОДНОМ такмичењу  “КЕНГУР БЕЗ ГРАНИЦА“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6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16"/>
    </mc:Choice>
    <mc:Fallback xmlns="">
      <p:transition spd="slow" advTm="7616"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435E25-36C0-E358-F365-1177130C4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9A1BECC-04B4-A675-3E92-C207C9942A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1999" cy="1515290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КАТАРИНА МИЦКОСКА</a:t>
            </a:r>
            <a:endParaRPr lang="sr-Latn-RS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98D30B9-65FB-BB86-8D0B-6F9D1913A0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515291"/>
            <a:ext cx="12191998" cy="5342709"/>
          </a:xfrm>
          <a:solidFill>
            <a:srgbClr val="CC00CC"/>
          </a:solidFill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r-Cyrl-R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endParaRPr lang="sr-Cyrl-RS" sz="28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91DD9B-4920-1106-1582-7F0A9CA066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759" y="2112232"/>
            <a:ext cx="2990024" cy="434837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7139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7"/>
    </mc:Choice>
    <mc:Fallback xmlns="">
      <p:transition spd="slow" advTm="4027"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0" y="1"/>
            <a:ext cx="12191999" cy="1515290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КАТАРИНА </a:t>
            </a:r>
            <a:r>
              <a:rPr lang="sr-Cyrl-RS" sz="5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МИЦКОСКА</a:t>
            </a:r>
            <a:r>
              <a:rPr lang="sr-Cyrl-RS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RS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УЧЕНИЦА 5-3 РАЗРЕДА</a:t>
            </a:r>
            <a:br>
              <a:rPr lang="sr-Cyrl-RS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МЕНТОР: ПРОФ. МИРЈАНА ЖДРЊА</a:t>
            </a:r>
            <a:endParaRPr lang="sr-Latn-RS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0" y="1515291"/>
            <a:ext cx="12191998" cy="5342709"/>
          </a:xfrm>
          <a:solidFill>
            <a:srgbClr val="CC00CC"/>
          </a:solidFill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r-Cyrl-R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r-Cyrl-R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8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БИОЛОГИЈА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sr-Latn-RS" sz="2400" b="1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ТРЕЋЕ МЕСТО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ОПШТИНСКОМ ТАКМИЧЕЊУ</a:t>
            </a:r>
            <a:endParaRPr lang="sr-Latn-RS" sz="2400" b="1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sr-Latn-RS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sr-Cyrl-RS" sz="2400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ПЛАСМАН И УЧЕШЋЕ 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ОКРУЖНОМ ТАКМИЧЕЊУ</a:t>
            </a: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endParaRPr lang="sr-Cyrl-RS" sz="28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16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02"/>
    </mc:Choice>
    <mc:Fallback xmlns="">
      <p:transition spd="slow" advTm="6802"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426823-B912-6D15-4E8B-A77727366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52A2C68-2FDD-089D-8BDF-1C028222F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825624"/>
          </a:xfrm>
          <a:solidFill>
            <a:srgbClr val="CC00CC"/>
          </a:solidFill>
        </p:spPr>
        <p:txBody>
          <a:bodyPr/>
          <a:lstStyle/>
          <a:p>
            <a:pPr algn="ctr"/>
            <a:r>
              <a:rPr lang="sr-Cyrl-R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НИКОЛА РАКОЧЕВИЋ</a:t>
            </a:r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endParaRPr lang="sr-Latn-RS" sz="2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5AE3412B-2022-2C9D-A389-0123104D6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4"/>
            <a:ext cx="12192000" cy="5032376"/>
          </a:xfrm>
          <a:solidFill>
            <a:srgbClr val="CC00CC"/>
          </a:solidFill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sr-Cyrl-RS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sr-Cyrl-RS" sz="2000" b="1" u="sng" dirty="0">
              <a:latin typeface="Bahnschrift SemiBold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00C993-3684-BCEB-EDD1-5A5419955E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651" y="1686633"/>
            <a:ext cx="3329004" cy="475307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6955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4"/>
    </mc:Choice>
    <mc:Fallback xmlns="">
      <p:transition spd="slow" advTm="6664"/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825624"/>
          </a:xfrm>
          <a:solidFill>
            <a:srgbClr val="CC00CC"/>
          </a:solidFill>
        </p:spPr>
        <p:txBody>
          <a:bodyPr/>
          <a:lstStyle/>
          <a:p>
            <a:pPr algn="ctr"/>
            <a:r>
              <a:rPr lang="sr-Cyrl-R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НИКОЛА РАКОЧЕВИЋ</a:t>
            </a:r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УЧЕНИК 6-2 РАЗРЕДА</a:t>
            </a:r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МЕНТОР: ПРОФ. РАДЕ УГАРКОВИЋ</a:t>
            </a:r>
            <a:endParaRPr lang="sr-Latn-RS" sz="2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Čuvar mesta za sadržaj 2"/>
          <p:cNvSpPr>
            <a:spLocks noGrp="1"/>
          </p:cNvSpPr>
          <p:nvPr>
            <p:ph idx="1"/>
          </p:nvPr>
        </p:nvSpPr>
        <p:spPr>
          <a:xfrm>
            <a:off x="0" y="1825624"/>
            <a:ext cx="12192000" cy="5032376"/>
          </a:xfrm>
          <a:solidFill>
            <a:srgbClr val="CC00CC"/>
          </a:solidFill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sr-Cyrl-RS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sr-Cyrl-RS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МАТЕМАТИКА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endParaRPr lang="sr-Cyrl-RS" sz="2400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itchFamily="34" charset="0"/>
                <a:cs typeface="Times New Roman" panose="02020603050405020304" pitchFamily="18" charset="0"/>
              </a:rPr>
              <a:t>ПОХВАЛА 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МЕЂУНАРОДНОЈ СМОТРИ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 „КЕНГУР БЕЗ ГРАНИЦА“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sr-Cyrl-RS" sz="2000" b="1" u="sng" dirty="0">
              <a:latin typeface="Bahnschrift SemiBold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42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3"/>
    </mc:Choice>
    <mc:Fallback xmlns="">
      <p:transition spd="slow" advTm="7063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1332088"/>
          </a:xfrm>
          <a:solidFill>
            <a:srgbClr val="E23CB7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pPr algn="ctr"/>
            <a:r>
              <a:rPr lang="sr-Cyrl-R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УНА ПЕТКОВИЋ</a:t>
            </a:r>
            <a:endParaRPr lang="sr-Latn-RS" sz="5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332089"/>
            <a:ext cx="12192000" cy="5678312"/>
          </a:xfrm>
          <a:solidFill>
            <a:srgbClr val="FF00FF"/>
          </a:solidFill>
        </p:spPr>
        <p:txBody>
          <a:bodyPr/>
          <a:lstStyle/>
          <a:p>
            <a:endParaRPr lang="sr-Cyrl-RS" dirty="0">
              <a:latin typeface="Bahnschrift SemiBold" panose="020B0502040204020203" pitchFamily="34" charset="0"/>
            </a:endParaRPr>
          </a:p>
          <a:p>
            <a:endParaRPr lang="sr-Cyrl-RS" dirty="0"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799" y="1599495"/>
            <a:ext cx="3714045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3" r="11121"/>
          <a:stretch/>
        </p:blipFill>
        <p:spPr>
          <a:xfrm>
            <a:off x="158043" y="1599495"/>
            <a:ext cx="4052713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75362" y="2365024"/>
            <a:ext cx="5143500" cy="36124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6396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41"/>
    </mc:Choice>
    <mc:Fallback xmlns="">
      <p:transition spd="slow" advTm="8241"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0EBF1A-4B4A-2FEE-7D6B-D5C7EBED7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E4B87-C6DF-A62A-4DB1-6DF97EEB9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909822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МИЛОШ РАДОВИЋ</a:t>
            </a:r>
            <a:b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endParaRPr lang="sr-Latn-R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E40E7-525A-4371-460F-26F4B0D9A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09823"/>
            <a:ext cx="12191999" cy="4948177"/>
          </a:xfrm>
          <a:solidFill>
            <a:srgbClr val="CC00CC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sr-Cyrl-RS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dirty="0">
                <a:latin typeface="Bahnschrift SemiBold" panose="020B0502040204020203" pitchFamily="34" charset="0"/>
              </a:rPr>
              <a:t/>
            </a:r>
            <a:br>
              <a:rPr lang="sr-Cyrl-RS" dirty="0">
                <a:latin typeface="Bahnschrift SemiBold" panose="020B0502040204020203" pitchFamily="34" charset="0"/>
              </a:rPr>
            </a:br>
            <a:endParaRPr lang="sr-Cyrl-RS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Cyrl-R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51A0C4-22A2-CFB1-6437-992B1E91DE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710" y="1602667"/>
            <a:ext cx="3104499" cy="443395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8076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78"/>
    </mc:Choice>
    <mc:Fallback xmlns="">
      <p:transition spd="slow" advTm="7478"/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787593-9E37-CCAB-4BA9-068F17630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5A5AD-525C-0A0A-4C46-C6E58A3C2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909822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МИЛОШ РАДОВИЋ</a:t>
            </a:r>
            <a:b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 УЧЕНИК 6-2 РАЗРЕДА</a:t>
            </a:r>
            <a:b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МЕНТОР: ПРОФ. ЈЕЛЕНА КОСТИЋ</a:t>
            </a:r>
            <a:endParaRPr lang="sr-Latn-R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D5181-97DC-97D7-C784-795F8DBC4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09823"/>
            <a:ext cx="12191999" cy="4948177"/>
          </a:xfrm>
          <a:solidFill>
            <a:srgbClr val="CC00CC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sr-Cyrl-RS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dirty="0">
                <a:latin typeface="Bahnschrift SemiBold" panose="020B0502040204020203" pitchFamily="34" charset="0"/>
              </a:rPr>
              <a:t/>
            </a:r>
            <a:br>
              <a:rPr lang="sr-Cyrl-RS" dirty="0">
                <a:latin typeface="Bahnschrift SemiBold" panose="020B0502040204020203" pitchFamily="34" charset="0"/>
              </a:rPr>
            </a:br>
            <a:endParaRPr lang="sr-Cyrl-RS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 ЛИКОВНА КУЛТУРА</a:t>
            </a:r>
          </a:p>
          <a:p>
            <a:pPr marL="0" indent="0" algn="ctr">
              <a:buNone/>
            </a:pPr>
            <a:endParaRPr lang="sr-Cyrl-RS" sz="2400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ИЗЛОЖЕН РАД У КУЛТУРНОМ ЦЕНТРУ ГРАДА НОВОГ САДА </a:t>
            </a: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ТЕМУ „СВЕТОСАВЉЕ И НАШЕ ДОБА“</a:t>
            </a:r>
            <a:endParaRPr lang="sr-Latn-RS" sz="2400" dirty="0">
              <a:ln w="0"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sr-Cyrl-R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99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99"/>
    </mc:Choice>
    <mc:Fallback xmlns="">
      <p:transition spd="slow" advTm="6999"/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30A75E-0086-F788-0F08-6ED5D2AA4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61C193C-5AB5-15BB-C434-0222CDB2B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14311"/>
            <a:ext cx="12192000" cy="5243689"/>
          </a:xfrm>
          <a:solidFill>
            <a:srgbClr val="CC00CC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sr-Cyrl-RS" dirty="0"/>
          </a:p>
          <a:p>
            <a:pPr marL="0" indent="0">
              <a:buNone/>
            </a:pPr>
            <a:endParaRPr lang="sr-Cyrl-RS" b="1" u="sng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0" indent="0" algn="ctr">
              <a:buNone/>
            </a:pPr>
            <a:endParaRPr lang="sr-Cyrl-RS" sz="3200" b="1" u="sng" dirty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sr-Cyrl-RS" sz="3200" b="1" u="sng" dirty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sr-Cyrl-RS" sz="3200" b="1" u="sng" dirty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sr-Cyrl-RS" sz="3200" b="1" u="sng" dirty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sr-Cyrl-RS" sz="3200" b="1" u="sng" dirty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sr-Cyrl-RS" sz="3200" b="1" u="sng" dirty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sr-Cyrl-RS" sz="3200" b="1" u="sng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sr-Cyrl-RS" sz="3200" b="1" u="sng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ШАХ</a:t>
            </a:r>
            <a:endParaRPr lang="sr-Cyrl-RS" sz="3200" b="1" u="sng" dirty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ДРУГО МЕСТО</a:t>
            </a: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sr-Latn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„ДАНИ СПОРТА НА БИСТРИЦИ“</a:t>
            </a:r>
            <a:endParaRPr lang="sr-Cyrl-RS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>
              <a:buNone/>
            </a:pP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 </a:t>
            </a:r>
            <a:endParaRPr lang="sr-Cyrl-RS" b="1" dirty="0"/>
          </a:p>
          <a:p>
            <a:pPr marL="0" indent="0">
              <a:buNone/>
            </a:pPr>
            <a:endParaRPr lang="sr-Cyrl-R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056006-EBA8-05F4-EFFF-E7FA58AC2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14311"/>
          </a:xfrm>
          <a:solidFill>
            <a:srgbClr val="CC00CC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ДУШАН МЕДИЋ</a:t>
            </a:r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УЧЕНИК 2-2 РАЗРЕДА</a:t>
            </a:r>
            <a:r>
              <a:rPr lang="sr-Cyrl-RS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МЕНТОР:ЉУБИША КУЗМАНОВИЋ</a:t>
            </a:r>
            <a:endParaRPr lang="en-US" sz="2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050C16-BDA0-95BE-FC6B-9C83372734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94648" y="2329852"/>
            <a:ext cx="3330102" cy="249757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5716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0"/>
    </mc:Choice>
    <mc:Fallback xmlns="">
      <p:transition spd="slow" advTm="5650"/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0" y="1"/>
            <a:ext cx="12191999" cy="1515290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ЛАЗАР АРСЕНИН</a:t>
            </a:r>
            <a:r>
              <a:rPr lang="sr-Cyrl-RS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/>
            </a:r>
            <a:br>
              <a:rPr lang="sr-Cyrl-RS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sr-Cyrl-RS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УЧЕНИК 5-4 РАЗРЕДА</a:t>
            </a:r>
            <a:br>
              <a:rPr lang="sr-Cyrl-RS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sr-Cyrl-RS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МЕНТОР: ПРОФ. РАДЕ УГАРКОВИЋ</a:t>
            </a:r>
            <a:endParaRPr lang="sr-Latn-RS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0" y="1515291"/>
            <a:ext cx="12191998" cy="5342709"/>
          </a:xfrm>
          <a:solidFill>
            <a:srgbClr val="CC00CC"/>
          </a:solidFill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sr-Cyrl-RS" sz="28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r-Cyrl-RS" sz="28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МАТЕМАТИКА</a:t>
            </a:r>
          </a:p>
          <a:p>
            <a:endParaRPr lang="sr-Cyrl-RS" sz="2400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ПОХВАЛА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 НА МЕЂУНАРОДНОМ МАТЕМАТИЧКОЈ СМОТРИ „КЕНГУР БЕЗ ГРАНИЦА“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sr-Cyrl-RS" sz="2800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sr-Cyrl-RS" sz="28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sr-Cyrl-RS" sz="28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sr-Cyrl-RS" sz="28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sr-Cyrl-RS" sz="28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72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59"/>
    </mc:Choice>
    <mc:Fallback xmlns="">
      <p:transition spd="slow" advTm="7459"/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63040"/>
          </a:xfrm>
          <a:solidFill>
            <a:srgbClr val="CC00CC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sr-Cyrl-RS" sz="6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ВИШЊА ЏОГАЗ</a:t>
            </a:r>
            <a:br>
              <a:rPr lang="sr-Cyrl-RS" sz="6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УЧЕНИЦА 1-1 РАЗРЕДА</a:t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МЕНТОР:ПРОФ. СНЕЖАНА НЕДЕЉКОВИЋ</a:t>
            </a:r>
            <a:endParaRPr lang="en-U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63040"/>
            <a:ext cx="12192000" cy="5394960"/>
          </a:xfrm>
          <a:solidFill>
            <a:srgbClr val="CC00CC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sr-Cyrl-RS" u="sng" dirty="0"/>
          </a:p>
          <a:p>
            <a:pPr>
              <a:buNone/>
            </a:pPr>
            <a:endParaRPr lang="sr-Cyrl-RS" u="sng" dirty="0"/>
          </a:p>
          <a:p>
            <a:pPr>
              <a:buNone/>
            </a:pPr>
            <a:r>
              <a:rPr lang="sr-Cyrl-RS" sz="2400" dirty="0">
                <a:latin typeface="Bahnschrift SemiBold" panose="020B0502040204020203" pitchFamily="34" charset="0"/>
              </a:rPr>
              <a:t>          </a:t>
            </a:r>
            <a:r>
              <a:rPr lang="sr-Cyrl-RS" sz="2400" u="sng" dirty="0">
                <a:latin typeface="Bahnschrift SemiBold" panose="020B0502040204020203" pitchFamily="34" charset="0"/>
              </a:rPr>
              <a:t> </a:t>
            </a:r>
            <a:r>
              <a:rPr lang="sr-Cyrl-RS" sz="24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НАГРАЂЕН ЛИКОВНИ РАД НА ИЗЛОЖБИ МАЛОГ ФОРМАТА 2018.ГОДИНЕ</a:t>
            </a:r>
            <a:endParaRPr lang="en-US" sz="24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22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58"/>
    </mc:Choice>
    <mc:Fallback xmlns="">
      <p:transition spd="slow" advTm="6458"/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817078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4800" b="1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ВАРВАРА</a:t>
            </a:r>
            <a:r>
              <a:rPr lang="sr-Cyrl-RS" sz="4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 АНДРЕЕВНА</a:t>
            </a:r>
            <a:r>
              <a:rPr lang="sr-Cyrl-RS" sz="4800" b="1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 ЕММАНУИЛОВА</a:t>
            </a:r>
            <a:r>
              <a:rPr lang="sr-Cyrl-RS" sz="2400" b="1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</a:rPr>
              <a:t/>
            </a:r>
            <a:br>
              <a:rPr lang="sr-Cyrl-RS" sz="2400" b="1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</a:rPr>
            </a:br>
            <a:r>
              <a:rPr lang="sr-Cyrl-RS" sz="2400" b="1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УЧЕНИЦА </a:t>
            </a:r>
            <a:r>
              <a:rPr lang="sr-Latn-RS" sz="2400" b="1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4-2 </a:t>
            </a:r>
            <a:r>
              <a:rPr lang="sr-Cyrl-RS" sz="2400" b="1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РАЗРЕДА</a:t>
            </a:r>
            <a:br>
              <a:rPr lang="sr-Cyrl-RS" sz="2400" b="1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</a:br>
            <a:r>
              <a:rPr lang="sr-Cyrl-RS" sz="2400" b="1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МЕНТОР: ЉУБИША КУЗМАНОВИЋ</a:t>
            </a:r>
            <a:endParaRPr lang="sr-Latn-RS" sz="2400" b="1" dirty="0">
              <a:ln w="90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99846"/>
            <a:ext cx="12191999" cy="5158154"/>
          </a:xfrm>
          <a:solidFill>
            <a:srgbClr val="CC00CC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b="1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                                                   </a:t>
            </a:r>
            <a:r>
              <a:rPr lang="sr-Cyrl-RS" sz="2000" b="1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     </a:t>
            </a:r>
            <a:r>
              <a:rPr lang="sr-Cyrl-RS" sz="3200" b="1" u="sng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ШАХ:</a:t>
            </a:r>
            <a:endParaRPr lang="sr-Cyrl-RS" sz="3200" b="1" u="sng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sr-Cyrl-RS" sz="2400" b="1" u="sng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ПОЈЕДИНАЧНО ПОСТИГНУЋЕ: ДОБИТНИК ВИДОВДАНСКЕ НАГРАДЕ</a:t>
            </a:r>
            <a:endParaRPr lang="sr-Latn-RS" sz="2400" b="1" u="sng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Bahnschrift SemiBold" panose="020B0502040204020203" pitchFamily="34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sr-Cyrl-RS" sz="2400" b="1" u="sng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ПРВО МЕСТО </a:t>
            </a:r>
            <a:r>
              <a:rPr lang="sr-Cyrl-RS" sz="2400" b="1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на Великом шаховском турниру </a:t>
            </a:r>
            <a:endParaRPr lang="sr-Latn-RS" sz="2400" b="1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Bahnschrift SemiBold" panose="020B0502040204020203" pitchFamily="34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sr-Cyrl-RS" sz="2400" b="1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(пројекат међународне сарадње Мађарска-Србија)</a:t>
            </a:r>
            <a:endParaRPr lang="sr-Latn-RS" sz="2400" b="1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Bahnschrift SemiBold" panose="020B0502040204020203" pitchFamily="34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sr-Cyrl-RS" sz="2400" b="1" u="sng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ПРВО МЕСТО </a:t>
            </a:r>
            <a:r>
              <a:rPr lang="sr-Cyrl-RS" sz="2400" b="1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НА ОПШТИНСКОМ ТАКМИЧЕЊУ</a:t>
            </a:r>
          </a:p>
          <a:p>
            <a:pPr marL="0" indent="0" algn="ctr">
              <a:buNone/>
            </a:pPr>
            <a:r>
              <a:rPr lang="sr-Cyrl-RS" sz="2400" b="1" u="sng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ПРВО МЕСТО </a:t>
            </a:r>
            <a:r>
              <a:rPr lang="sr-Cyrl-RS" sz="2400" b="1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НА ОКРУЖНОМ ТАКМИЧЕЊУ</a:t>
            </a:r>
          </a:p>
          <a:p>
            <a:pPr marL="0" indent="0" algn="ctr">
              <a:buNone/>
            </a:pPr>
            <a:r>
              <a:rPr lang="sr-Cyrl-RS" sz="2400" b="1" u="sng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ПЛАСМАН И УЧЕШЋЕ </a:t>
            </a:r>
            <a:r>
              <a:rPr lang="sr-Cyrl-RS" sz="2400" b="1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НА РЕПУБЛИЧКОМ ТАКМИЧЕЊУ</a:t>
            </a:r>
          </a:p>
          <a:p>
            <a:pPr marL="0" indent="0" algn="ctr">
              <a:buNone/>
            </a:pPr>
            <a:r>
              <a:rPr lang="sr-Cyrl-RS" sz="2400" b="1" u="sng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ЕКИПНО ПОСТИГНУЋЕ:</a:t>
            </a:r>
            <a:endParaRPr lang="sr-Cyrl-RS" sz="2400" b="1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Bahnschrift SemiBold" panose="020B0502040204020203" pitchFamily="34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sr-Cyrl-RS" sz="2400" b="1" u="sng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ТРЕЋЕ МЕСТО </a:t>
            </a:r>
            <a:r>
              <a:rPr lang="sr-Cyrl-RS" sz="2400" b="1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НА ОПШТИНСКОМ ТАКМИЧЕЊУ</a:t>
            </a:r>
          </a:p>
          <a:p>
            <a:pPr marL="0" indent="0" algn="ctr">
              <a:buNone/>
            </a:pPr>
            <a:r>
              <a:rPr lang="sr-Cyrl-RS" sz="2400" b="1" u="sng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ПРВО МЕСТО </a:t>
            </a:r>
            <a:r>
              <a:rPr lang="sr-Cyrl-RS" sz="2400" b="1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НА ОКРУЖНОМ ТАКМИЧЕЊУ</a:t>
            </a:r>
          </a:p>
          <a:p>
            <a:pPr marL="0" indent="0" algn="ctr">
              <a:buNone/>
            </a:pPr>
            <a:r>
              <a:rPr lang="sr-Cyrl-RS" sz="2400" b="1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 </a:t>
            </a:r>
            <a:r>
              <a:rPr lang="sr-Cyrl-RS" sz="2400" b="1" u="sng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ТРЕЋЕ МЕСТО </a:t>
            </a:r>
            <a:r>
              <a:rPr lang="sr-Cyrl-RS" sz="2400" b="1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НА РЕПУБЛИЧКОМ ТАКМИЧЕЊУ</a:t>
            </a:r>
          </a:p>
          <a:p>
            <a:pPr marL="0" indent="0">
              <a:buNone/>
            </a:pPr>
            <a:endParaRPr lang="sr-Latn-RS" sz="2000" dirty="0"/>
          </a:p>
        </p:txBody>
      </p:sp>
    </p:spTree>
    <p:extLst>
      <p:ext uri="{BB962C8B-B14F-4D97-AF65-F5344CB8AC3E}">
        <p14:creationId xmlns:p14="http://schemas.microsoft.com/office/powerpoint/2010/main" val="244637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1"/>
    </mc:Choice>
    <mc:Fallback xmlns="">
      <p:transition spd="slow" advTm="7281"/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0" y="1"/>
            <a:ext cx="12191999" cy="1515290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49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ВАРВАРА АНДРЕЕВНА ЕММАНУИЛОВА</a:t>
            </a:r>
            <a:r>
              <a:rPr lang="sr-Cyrl-RS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RS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УЧЕНИЦА 5-2 РАЗРЕДА</a:t>
            </a:r>
            <a:br>
              <a:rPr lang="sr-Cyrl-RS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МЕНТОРИ: ПРОФ. РАДЕ УГАРКОВИЋ, СПОЉНИ САРАДНИЦИ</a:t>
            </a:r>
            <a:endParaRPr lang="sr-Latn-RS" sz="2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0" y="1515291"/>
            <a:ext cx="12191998" cy="5342709"/>
          </a:xfrm>
          <a:solidFill>
            <a:srgbClr val="CC00CC"/>
          </a:solidFill>
        </p:spPr>
        <p:txBody>
          <a:bodyPr>
            <a:normAutofit/>
          </a:bodyPr>
          <a:lstStyle/>
          <a:p>
            <a:r>
              <a:rPr lang="sr-Cyrl-RS" sz="32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МАТЕМАТИКА</a:t>
            </a:r>
          </a:p>
          <a:p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ДРУГО МЕСТО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</a:p>
          <a:p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ПОХВАЛА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 НА ОКРУЖНОМ ТАКМИЧЕЊУ</a:t>
            </a:r>
          </a:p>
          <a:p>
            <a:r>
              <a:rPr lang="sr-Cyrl-RS" sz="30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ШАХ</a:t>
            </a:r>
          </a:p>
          <a:p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ПОЈЕДИНАЧНО ПОСТИГНУЋЕ:</a:t>
            </a:r>
          </a:p>
          <a:p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ПРВО МЕСТО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</a:p>
          <a:p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ПРВО МЕСТО</a:t>
            </a:r>
            <a:r>
              <a:rPr lang="sr-Latn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</a:t>
            </a:r>
            <a:endParaRPr lang="sr-Latn-RS" sz="2400" b="1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ПЛАСМАН И УЧЕШЋЕ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РЕПУБЛИЧКОМ ТАКМИЧЕЊУ</a:t>
            </a:r>
          </a:p>
          <a:p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ЕКИПНО ПОСТИГНУЋЕ: </a:t>
            </a: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ДРУГО МЕСТО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</a:t>
            </a:r>
          </a:p>
          <a:p>
            <a:r>
              <a:rPr lang="sr-Cyrl-RS" sz="30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МУЗИЧКА ШКОЛА</a:t>
            </a: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: ПРВА НАГРАДА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РЕПУБЛИЧКОМ ТАКМИЧЕЊУ-      ТЕОРИЈА МУЗИКЕ, </a:t>
            </a: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ДРУГА НАГРАДА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ЕКИПНОМ ФЕСТИВАЛУ „ЗЛАТНЕ НОТЕ“</a:t>
            </a:r>
          </a:p>
          <a:p>
            <a:endParaRPr lang="sr-Cyrl-R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61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0"/>
    </mc:Choice>
    <mc:Fallback xmlns="">
      <p:transition spd="slow" advTm="6830"/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825624"/>
          </a:xfrm>
          <a:solidFill>
            <a:srgbClr val="CC00CC"/>
          </a:solidFill>
        </p:spPr>
        <p:txBody>
          <a:bodyPr>
            <a:normAutofit fontScale="90000"/>
          </a:bodyPr>
          <a:lstStyle/>
          <a:p>
            <a:pPr algn="ctr"/>
            <a:r>
              <a:rPr lang="sr-Cyrl-RS" sz="53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ВАРВАРА АНДРЕЕВНА ЕММАНУИЛОВА</a:t>
            </a:r>
            <a:r>
              <a:rPr lang="sr-Cyrl-RS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/>
            </a:r>
            <a:br>
              <a:rPr lang="sr-Cyrl-RS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sr-Cyrl-RS" sz="27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УЧЕНИЦА 6-2 РАЗРЕДА</a:t>
            </a:r>
            <a:br>
              <a:rPr lang="sr-Cyrl-RS" sz="27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sr-Cyrl-RS" sz="27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МЕНТОР: ПРОФ. РАДЕ УГАРКОВИЋ</a:t>
            </a:r>
            <a:endParaRPr lang="sr-Latn-RS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3" name="Čuvar mesta za sadržaj 2"/>
          <p:cNvSpPr>
            <a:spLocks noGrp="1"/>
          </p:cNvSpPr>
          <p:nvPr>
            <p:ph idx="1"/>
          </p:nvPr>
        </p:nvSpPr>
        <p:spPr>
          <a:xfrm>
            <a:off x="0" y="1825624"/>
            <a:ext cx="12192000" cy="5032376"/>
          </a:xfrm>
          <a:solidFill>
            <a:srgbClr val="CC00CC"/>
          </a:solidFill>
        </p:spPr>
        <p:txBody>
          <a:bodyPr/>
          <a:lstStyle/>
          <a:p>
            <a:pPr marL="0" indent="0" algn="ctr">
              <a:buNone/>
            </a:pPr>
            <a:r>
              <a:rPr lang="sr-Cyrl-RS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МАТЕМАТИКА</a:t>
            </a:r>
          </a:p>
          <a:p>
            <a:pPr marL="0" indent="0" algn="ctr">
              <a:buNone/>
            </a:pPr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itchFamily="34" charset="0"/>
                <a:cs typeface="Times New Roman" panose="02020603050405020304" pitchFamily="18" charset="0"/>
              </a:rPr>
              <a:t>ТРЕЋЕ МЕСТО 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itchFamily="34" charset="0"/>
                <a:cs typeface="Times New Roman" panose="02020603050405020304" pitchFamily="18" charset="0"/>
              </a:rPr>
              <a:t>НА ОПШТИНСКОМ ТАКМИЧЕЊУ </a:t>
            </a:r>
          </a:p>
          <a:p>
            <a:pPr marL="0" indent="0" algn="ctr">
              <a:buNone/>
            </a:pPr>
            <a:endParaRPr lang="sr-Cyrl-RS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itchFamily="34" charset="0"/>
                <a:cs typeface="Times New Roman" panose="02020603050405020304" pitchFamily="18" charset="0"/>
              </a:rPr>
              <a:t>ТРЕЋЕ МЕСТО 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itchFamily="34" charset="0"/>
                <a:cs typeface="Times New Roman" panose="02020603050405020304" pitchFamily="18" charset="0"/>
              </a:rPr>
              <a:t>НА ОКРУЖНОМ ТАКМИЧЕЊУ </a:t>
            </a:r>
          </a:p>
          <a:p>
            <a:pPr marL="0" indent="0" algn="ctr">
              <a:buNone/>
            </a:pPr>
            <a:endParaRPr lang="sr-Cyrl-RS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itchFamily="34" charset="0"/>
                <a:cs typeface="Times New Roman" panose="02020603050405020304" pitchFamily="18" charset="0"/>
              </a:rPr>
              <a:t>ПЛАСМАН И УЧЕШЋЕ 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itchFamily="34" charset="0"/>
                <a:cs typeface="Times New Roman" panose="02020603050405020304" pitchFamily="18" charset="0"/>
              </a:rPr>
              <a:t>НА РЕПУБЛИЧКОМ ТАКМИЧЕЊУ </a:t>
            </a:r>
            <a:endParaRPr lang="sr-Latn-RS" sz="24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itchFamily="34" charset="0"/>
            </a:endParaRPr>
          </a:p>
          <a:p>
            <a:pPr marL="0" indent="0" algn="ctr">
              <a:buNone/>
            </a:pPr>
            <a:endParaRPr lang="sr-Latn-RS" sz="24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itchFamily="34" charset="0"/>
            </a:endParaRPr>
          </a:p>
          <a:p>
            <a:pPr marL="0" indent="0" algn="ctr">
              <a:buNone/>
            </a:pP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itchFamily="34" charset="0"/>
                <a:cs typeface="Times New Roman" panose="02020603050405020304" pitchFamily="18" charset="0"/>
              </a:rPr>
              <a:t>ПОХВАЛА 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МЕЂУНАРОДНОЈ МАТЕМАТИЧКОЈ СМОТРИ „КЕНГУР БЕЗ ГРАНИЦА“</a:t>
            </a:r>
            <a:endParaRPr lang="sr-Cyrl-RS" sz="2400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25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6"/>
    </mc:Choice>
    <mc:Fallback xmlns="">
      <p:transition spd="slow" advTm="7026"/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83644"/>
            <a:ext cx="12192000" cy="5074356"/>
          </a:xfrm>
          <a:solidFill>
            <a:srgbClr val="CC00CC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18288" indent="0" algn="ctr">
              <a:buNone/>
            </a:pPr>
            <a:r>
              <a:rPr lang="sr-Cyrl-RS" b="1" u="sng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МАТЕМАТИКА </a:t>
            </a:r>
          </a:p>
          <a:p>
            <a:pPr algn="ctr">
              <a:buNone/>
            </a:pPr>
            <a:r>
              <a:rPr lang="sr-Cyrl-RS" sz="24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itchFamily="18" charset="0"/>
              </a:rPr>
              <a:t>3.РАЗРЕД:</a:t>
            </a:r>
          </a:p>
          <a:p>
            <a:pPr algn="ctr">
              <a:buNone/>
            </a:pP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itchFamily="18" charset="0"/>
              </a:rPr>
              <a:t>ПОХВАЛА </a:t>
            </a: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itchFamily="18" charset="0"/>
              </a:rPr>
              <a:t>НА ОПШТИНСКОМ ТАКМИЧЕЊУ</a:t>
            </a:r>
          </a:p>
          <a:p>
            <a:pPr algn="ctr">
              <a:buNone/>
            </a:pP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(</a:t>
            </a: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itchFamily="18" charset="0"/>
              </a:rPr>
              <a:t>ОПШТИНСКИ НИВО-НАЈВИШИ НИВО ТАКМИЧЕЊА ЗА ОВАЈ УЗРАСТ)</a:t>
            </a:r>
          </a:p>
          <a:p>
            <a:pPr algn="ctr">
              <a:buNone/>
            </a:pPr>
            <a:r>
              <a:rPr lang="sr-Cyrl-RS" sz="24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itchFamily="18" charset="0"/>
              </a:rPr>
              <a:t>4.РАЗРЕД:</a:t>
            </a:r>
          </a:p>
          <a:p>
            <a:pPr algn="ctr">
              <a:buNone/>
            </a:pP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itchFamily="18" charset="0"/>
              </a:rPr>
              <a:t>ПОХВАЛА </a:t>
            </a: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itchFamily="18" charset="0"/>
              </a:rPr>
              <a:t>НА ОПШТИНСКОМ ТАКМИЧЕЊУ</a:t>
            </a:r>
          </a:p>
          <a:p>
            <a:pPr marL="0" indent="0" algn="ctr">
              <a:buNone/>
            </a:pPr>
            <a:r>
              <a:rPr lang="sr-Cyrl-RS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ИСТОРИЈА</a:t>
            </a:r>
            <a:endParaRPr lang="sr-Cyrl-RS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Times New Roman" pitchFamily="18" charset="0"/>
            </a:endParaRPr>
          </a:p>
          <a:p>
            <a:pPr algn="ctr">
              <a:buNone/>
            </a:pPr>
            <a:r>
              <a:rPr lang="sr-Cyrl-RS" sz="24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itchFamily="18" charset="0"/>
              </a:rPr>
              <a:t>5.РАЗРЕД:</a:t>
            </a: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ТРЕЋЕ  МЕСТО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  <a:endParaRPr lang="sr-Cyrl-RS" sz="2400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ПРВО МЕСТО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</a:t>
            </a:r>
          </a:p>
          <a:p>
            <a:pPr>
              <a:buNone/>
            </a:pPr>
            <a:endParaRPr lang="sr-Cyrl-RS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sr-Cyrl-RS" sz="12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sr-Cyrl-RS" sz="12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sr-Cyrl-RS" sz="12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sr-Cyrl-RS" sz="12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sr-Cyrl-RS" sz="12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sr-Cyrl-RS" sz="12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sr-Cyrl-RS" sz="12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sr-Cyrl-RS" sz="12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sr-Cyrl-RS" sz="12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sr-Cyrl-RS" sz="12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sr-Cyrl-R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783644"/>
          </a:xfrm>
          <a:solidFill>
            <a:srgbClr val="CC00CC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itchFamily="18" charset="0"/>
              </a:rPr>
              <a:t>ФИЛИП ЋИРКОВИЋ</a:t>
            </a:r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itchFamily="18" charset="0"/>
              </a:rPr>
              <a:t/>
            </a:r>
            <a:b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itchFamily="18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itchFamily="18" charset="0"/>
              </a:rPr>
              <a:t>УЧЕНИК 3-1/5-1 РАЗРЕДА</a:t>
            </a: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itchFamily="18" charset="0"/>
              </a:rPr>
              <a:t/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itchFamily="18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itchFamily="18" charset="0"/>
              </a:rPr>
              <a:t>МЕНТОРИ: ПРОФ. СНЕЖАНА НЕДЕЉКОВИЋ, ПРОФ. НИКОЛИНА ЂУРИЋ</a:t>
            </a:r>
            <a:endParaRPr lang="sr-Latn-RS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5"/>
    </mc:Choice>
    <mc:Fallback xmlns="">
      <p:transition spd="slow" advTm="6315"/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0" y="1"/>
            <a:ext cx="12191999" cy="1515290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МИЛАН ВУКЕЛИЋ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/>
            </a:r>
            <a:b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УЧЕНИК 5-5 РАЗРЕДА</a:t>
            </a:r>
            <a:b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МЕНТОР: ПРОФ. ДАНИЕЛ ДИМИТРИЈЕВИЋ</a:t>
            </a:r>
            <a:endParaRPr lang="sr-Latn-R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0" y="1515291"/>
            <a:ext cx="12191998" cy="5342709"/>
          </a:xfrm>
          <a:solidFill>
            <a:srgbClr val="CC00CC"/>
          </a:solidFill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sr-Latn-RS" sz="28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r-Cyrl-RS" sz="28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БИОЛОГИЈА</a:t>
            </a:r>
            <a:endParaRPr lang="sr-Cyrl-RS" sz="2400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ТРЕЋЕ МЕСТО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  <a:endParaRPr lang="sr-Cyrl-RS" sz="2400" b="1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ТРЕЋЕ МЕСТО 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sr-Cyrl-RS" sz="2800" b="1" u="sng" dirty="0">
              <a:solidFill>
                <a:schemeClr val="bg1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00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8"/>
    </mc:Choice>
    <mc:Fallback xmlns="">
      <p:transition spd="slow" advTm="6088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909822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СТРАХИЊА ПУШАРА</a:t>
            </a:r>
            <a:r>
              <a:rPr lang="sr-Cyrl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sr-Latn-RS" sz="2400" dirty="0"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15737"/>
            <a:ext cx="12191999" cy="5094515"/>
          </a:xfrm>
          <a:solidFill>
            <a:srgbClr val="CC00CC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sr-Cyrl-RS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dirty="0">
                <a:latin typeface="Bahnschrift SemiBold" panose="020B0502040204020203" pitchFamily="34" charset="0"/>
              </a:rPr>
              <a:t/>
            </a:r>
            <a:br>
              <a:rPr lang="sr-Cyrl-RS" dirty="0">
                <a:latin typeface="Bahnschrift SemiBold" panose="020B0502040204020203" pitchFamily="34" charset="0"/>
              </a:rPr>
            </a:br>
            <a:r>
              <a:rPr lang="sr-Cyrl-RS" dirty="0">
                <a:latin typeface="Bahnschrift SemiBold" panose="020B0502040204020203" pitchFamily="34" charset="0"/>
              </a:rPr>
              <a:t/>
            </a:r>
            <a:br>
              <a:rPr lang="sr-Cyrl-RS" dirty="0">
                <a:latin typeface="Bahnschrift SemiBold" panose="020B0502040204020203" pitchFamily="34" charset="0"/>
              </a:rPr>
            </a:br>
            <a:endParaRPr lang="sr-Cyrl-RS" sz="2400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884" y="1421242"/>
            <a:ext cx="3528266" cy="512359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6012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1"/>
    </mc:Choice>
    <mc:Fallback xmlns="">
      <p:transition spd="slow" advTm="4321"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0" y="0"/>
            <a:ext cx="12191999" cy="6714308"/>
          </a:xfrm>
          <a:solidFill>
            <a:srgbClr val="CC00CC"/>
          </a:solidFill>
        </p:spPr>
        <p:txBody>
          <a:bodyPr>
            <a:normAutofit fontScale="90000"/>
          </a:bodyPr>
          <a:lstStyle/>
          <a:p>
            <a:r>
              <a:rPr lang="sr-Cyrl-RS" sz="89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ahnschrift SemiBold" panose="020B0502040204020203" pitchFamily="34" charset="0"/>
              </a:rPr>
              <a:t>ПОНОСНИ</a:t>
            </a:r>
            <a:r>
              <a:rPr lang="sr-Cyrl-RS" sz="9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ahnschrift SemiBold" panose="020B0502040204020203" pitchFamily="34" charset="0"/>
              </a:rPr>
              <a:t> </a:t>
            </a:r>
            <a:r>
              <a:rPr lang="sr-Cyrl-RS" sz="89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ahnschrift SemiBold" panose="020B0502040204020203" pitchFamily="34" charset="0"/>
              </a:rPr>
              <a:t>НА:</a:t>
            </a:r>
            <a:r>
              <a:rPr lang="sr-Cyrl-R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4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* </a:t>
            </a:r>
            <a:r>
              <a:rPr lang="sr-Cyrl-RS" u="sng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ВАШЕ </a:t>
            </a:r>
            <a:r>
              <a:rPr lang="sr-Cyrl-RS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СПОСОБНОСТИ</a:t>
            </a:r>
            <a:r>
              <a:rPr lang="sr-Cyrl-RS" sz="40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</a:t>
            </a:r>
            <a:br>
              <a:rPr lang="sr-Cyrl-RS" sz="40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40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40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* </a:t>
            </a:r>
            <a:r>
              <a:rPr lang="sr-Cyrl-RS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ОСОБИНЕ ЛИЧНОСТИ </a:t>
            </a:r>
            <a:br>
              <a:rPr lang="sr-Cyrl-RS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40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40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*</a:t>
            </a:r>
            <a:r>
              <a:rPr lang="sr-Cyrl-RS" sz="40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</a:t>
            </a:r>
            <a:r>
              <a:rPr lang="sr-Cyrl-RS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СТВАРАЛАШТВО</a:t>
            </a:r>
            <a:br>
              <a:rPr lang="sr-Cyrl-RS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40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40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* </a:t>
            </a:r>
            <a:r>
              <a:rPr lang="sr-Cyrl-RS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АКТИВНОСТИ</a:t>
            </a:r>
            <a:r>
              <a:rPr lang="sr-Cyrl-RS" sz="40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40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40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40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* </a:t>
            </a:r>
            <a:r>
              <a:rPr lang="sr-Cyrl-RS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ПОСТИГНУЋА</a:t>
            </a:r>
            <a:endParaRPr lang="sr-Latn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0" y="6714308"/>
            <a:ext cx="12191998" cy="143691"/>
          </a:xfrm>
          <a:solidFill>
            <a:srgbClr val="CC00CC"/>
          </a:solidFill>
        </p:spPr>
        <p:txBody>
          <a:bodyPr>
            <a:normAutofit fontScale="25000" lnSpcReduction="2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sr-Latn-RS" sz="28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sr-Cyrl-RS" sz="2800" b="1" u="sng" dirty="0">
              <a:solidFill>
                <a:schemeClr val="bg1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45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54"/>
    </mc:Choice>
    <mc:Fallback xmlns="">
      <p:transition spd="slow" advTm="9754"/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1999" cy="1998744"/>
          </a:xfrm>
          <a:solidFill>
            <a:srgbClr val="CC00CC"/>
          </a:solidFill>
        </p:spPr>
        <p:txBody>
          <a:bodyPr/>
          <a:lstStyle/>
          <a:p>
            <a:r>
              <a:rPr lang="sr-Cyrl-R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ПРИЈАТЕЉСТВО НЕКА И ДАЉЕ ТРАЈЕ МЕЂУ НАМА!</a:t>
            </a:r>
            <a:endParaRPr lang="sr-Latn-R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93358"/>
            <a:ext cx="12192000" cy="5032375"/>
          </a:xfrm>
          <a:solidFill>
            <a:srgbClr val="CC00CC"/>
          </a:solidFill>
        </p:spPr>
        <p:txBody>
          <a:bodyPr/>
          <a:lstStyle/>
          <a:p>
            <a:pPr marL="0" indent="0">
              <a:buNone/>
            </a:pPr>
            <a:endParaRPr lang="sr-Latn-R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268" y="2314833"/>
            <a:ext cx="5745532" cy="381503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17827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790311" cy="6857999"/>
          </a:xfrm>
          <a:solidFill>
            <a:srgbClr val="CC00CC"/>
          </a:solidFill>
        </p:spPr>
        <p:txBody>
          <a:bodyPr>
            <a:normAutofit fontScale="90000"/>
          </a:bodyPr>
          <a:lstStyle/>
          <a:p>
            <a:pPr algn="ctr"/>
            <a:r>
              <a:rPr lang="sr-Cyrl-RS" sz="7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СТРАХИЊА ПУШАРА</a:t>
            </a: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31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 </a:t>
            </a:r>
            <a:r>
              <a:rPr lang="sr-Cyrl-RS" sz="31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КАНДИДАТ ЗА ЂАКА ГЕНЕРАЦИЈЕ</a:t>
            </a: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НОСИЛАЦ ДИПЛОМЕ „ВУК КАРАЏИЋ“</a:t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НОСИЛАЦ ДИПЛОМЕ „ДОСИТЕЈ ОБРАДОВИЋ“ ИЗ МАТЕМАТИКЕ, ФИЗИКЕ, </a:t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БИОЛОГИЈЕ, ФИЗИЧКОГ И ЗДРАВСТВЕНОГ ВАСПИТАЊА</a:t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ДОБИТНИК ВИДОВДАНСКЕ НАГРАДЕ (20</a:t>
            </a:r>
            <a:r>
              <a:rPr lang="sr-Latn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21/22. 2023/24.</a:t>
            </a: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</a:t>
            </a:r>
            <a:r>
              <a:rPr lang="sr-Cyrl-RS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2025/26.</a:t>
            </a:r>
            <a:r>
              <a:rPr lang="sr-Latn-RS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)</a:t>
            </a: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УЧЕСНИК НА ТАКМИЧЕЊИМА ОД 1.РАЗРЕДА</a:t>
            </a:r>
            <a:r>
              <a:rPr lang="sr-Latn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</a:t>
            </a: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ИЗ РАЗНИХ ОБЛАСТИ                               (МАТЕМАТИКЕ, ФИЗИКЕ, БИОЛОГИЈЕ, ХЕМИЈЕ, ШАХА, РЕЦИТОВАЊА, МУЗИЧКОГ СТВАРАЛАШТВА (ШКОЛА КЛАВИРА), РЕЦИТОВАЊА, СПОРТА-ТАКМИЧЕЊЕ У ЛАКРОСУ)</a:t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УЧЕСНИК НА 5 ТАКМИЧЕЊИМА РЕПУБЛИЧКОГ И МЕЂУНАРОДНОГ </a:t>
            </a:r>
            <a:r>
              <a:rPr lang="sr-Cyrl-RS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НИВОА(4 </a:t>
            </a: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ПОСТИГНУЋА)</a:t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УЧЕСНИК У ЕРАЗМУС ПРОЈЕКТУ</a:t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ДОБИТНИК НАГРАДЕ ОД ТВ ПРВА ЗА СВОЈА БРОЈНА ПОСТИГНУЋА</a:t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endParaRPr lang="sr-Latn-R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V="1">
            <a:off x="0" y="6857999"/>
            <a:ext cx="12191999" cy="45719"/>
          </a:xfrm>
          <a:solidFill>
            <a:srgbClr val="FF3399"/>
          </a:solidFill>
        </p:spPr>
        <p:txBody>
          <a:bodyPr>
            <a:normAutofit fontScale="25000" lnSpcReduction="20000"/>
          </a:bodyPr>
          <a:lstStyle/>
          <a:p>
            <a:pPr algn="ctr"/>
            <a:endParaRPr lang="sr-Cyrl-R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91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44"/>
    </mc:Choice>
    <mc:Fallback xmlns="">
      <p:transition spd="slow" advTm="12744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727199"/>
          </a:xfrm>
          <a:solidFill>
            <a:srgbClr val="CC00CC"/>
          </a:solidFill>
        </p:spPr>
        <p:txBody>
          <a:bodyPr>
            <a:normAutofit fontScale="90000"/>
          </a:bodyPr>
          <a:lstStyle/>
          <a:p>
            <a:pPr algn="ctr"/>
            <a:r>
              <a:rPr lang="sr-Cyrl-RS" sz="66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СТРАХИЊА ПУШАРА</a:t>
            </a:r>
            <a:br>
              <a:rPr lang="sr-Cyrl-RS" sz="66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</a:br>
            <a:r>
              <a:rPr lang="sr-Cyrl-RS" sz="22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УЧЕНИК 1- 3/4-3 РАЗРЕДА</a:t>
            </a:r>
            <a:br>
              <a:rPr lang="sr-Cyrl-RS" sz="22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</a:br>
            <a:r>
              <a:rPr lang="sr-Cyrl-RS" sz="22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МЕНТОРИ:ПРОФ. КАТАРИНА СЕНДЕРАК, ПРОФ. СНЕЖАНА НЕДЕЉКОВИЋ, ЉУБИША КУЗМАНОВИЋ</a:t>
            </a:r>
            <a:endParaRPr lang="sr-Latn-RS" sz="22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27200"/>
            <a:ext cx="12191999" cy="5130800"/>
          </a:xfrm>
          <a:solidFill>
            <a:srgbClr val="CC00CC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sr-Cyrl-RS" sz="32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МАТЕМАТИКА</a:t>
            </a:r>
          </a:p>
          <a:p>
            <a:pPr marL="0" indent="0" algn="ctr">
              <a:buNone/>
            </a:pP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1.РАЗРЕД</a:t>
            </a:r>
          </a:p>
          <a:p>
            <a:pPr marL="0" indent="0" algn="ctr">
              <a:buNone/>
            </a:pP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ПОХВАЛА</a:t>
            </a:r>
            <a:r>
              <a:rPr lang="sr-Cyrl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 НА  МЕЂУНАРОДНОЈ МАТЕМАТИЧКОЈ СМОТРИ „КЕНГУР БЕЗ ГРАНИЦА“</a:t>
            </a:r>
            <a:endParaRPr lang="sr-Cyrl-RS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4.РАЗРЕД</a:t>
            </a:r>
            <a:endParaRPr lang="sr-Cyrl-RS" sz="2400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ea typeface="Segoe UI Symbol" panose="020B0502040204020203" pitchFamily="34" charset="0"/>
                <a:cs typeface="Times New Roman" pitchFamily="18" charset="0"/>
              </a:rPr>
              <a:t>ТРЕЋЕ МЕСТО </a:t>
            </a:r>
            <a:r>
              <a:rPr lang="sr-Cyrl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ea typeface="Segoe UI Symbol" panose="020B0502040204020203" pitchFamily="34" charset="0"/>
                <a:cs typeface="Times New Roman" pitchFamily="18" charset="0"/>
              </a:rPr>
              <a:t>НА ОПШТИНСКОМ ТАКМИЧЕЊУ</a:t>
            </a:r>
          </a:p>
          <a:p>
            <a:pPr marL="0" indent="0" algn="ctr">
              <a:buNone/>
            </a:pP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ea typeface="Segoe UI Symbol" panose="020B0502040204020203" pitchFamily="34" charset="0"/>
                <a:cs typeface="Times New Roman" pitchFamily="18" charset="0"/>
              </a:rPr>
              <a:t>ПРВО МЕСТО  </a:t>
            </a:r>
            <a:r>
              <a:rPr lang="sr-Cyrl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ea typeface="Segoe UI Symbol" panose="020B0502040204020203" pitchFamily="34" charset="0"/>
                <a:cs typeface="Times New Roman" pitchFamily="18" charset="0"/>
              </a:rPr>
              <a:t>НА ОКРУЖНОМ ТАКМИЧЕЊУ</a:t>
            </a:r>
          </a:p>
          <a:p>
            <a:pPr marL="0" indent="0" algn="ctr">
              <a:buNone/>
            </a:pP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itchFamily="18" charset="0"/>
              </a:rPr>
              <a:t>ПРВА</a:t>
            </a:r>
            <a:r>
              <a:rPr lang="sr-Cyrl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itchFamily="18" charset="0"/>
              </a:rPr>
              <a:t> </a:t>
            </a: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itchFamily="18" charset="0"/>
              </a:rPr>
              <a:t>НАГРАДА</a:t>
            </a:r>
            <a:r>
              <a:rPr lang="sr-Cyrl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itchFamily="18" charset="0"/>
              </a:rPr>
              <a:t> НА МЕЂУНАРОДНОМ ТАКМИЧЕЊУ “КЕНГУР БЕЗ ГРАНИЦА“</a:t>
            </a:r>
          </a:p>
          <a:p>
            <a:pPr marL="0" indent="0" algn="ctr">
              <a:buNone/>
            </a:pP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itchFamily="18" charset="0"/>
              </a:rPr>
              <a:t>ДРУГА НАГРАДА </a:t>
            </a:r>
            <a:r>
              <a:rPr lang="sr-Cyrl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itchFamily="18" charset="0"/>
              </a:rPr>
              <a:t>НА РЕПУБЛИЧКОМ ТАКМИЧЕЊУ “КЕНГУР БЕЗ ГРАНИЦА“</a:t>
            </a:r>
          </a:p>
          <a:p>
            <a:pPr marL="0" indent="0" algn="ctr">
              <a:buNone/>
            </a:pP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itchFamily="18" charset="0"/>
              </a:rPr>
              <a:t>ДОБИТНИК ВИДОВДАНСКЕ НАГРАДЕ</a:t>
            </a:r>
            <a:endParaRPr lang="sr-Cyrl-RS" sz="24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ea typeface="Segoe UI Symbol" panose="020B0502040204020203" pitchFamily="34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sr-Cyrl-RS" sz="26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2.РАЗРЕД</a:t>
            </a:r>
            <a:r>
              <a:rPr lang="sr-Cyrl-RS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: </a:t>
            </a:r>
            <a:r>
              <a:rPr lang="sr-Cyrl-RS" sz="30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ШАХ</a:t>
            </a:r>
          </a:p>
          <a:p>
            <a:pPr marL="0" indent="0" algn="ctr">
              <a:buNone/>
            </a:pPr>
            <a:r>
              <a:rPr lang="sr-Cyrl-RS" sz="26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sr-Cyrl-RS" sz="26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ТРЕЋЕ МЕСТО </a:t>
            </a:r>
            <a:r>
              <a:rPr lang="sr-Latn-RS" sz="26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„ДАНИ СПОРТА НА БИСТРИЦИ</a:t>
            </a:r>
            <a:r>
              <a:rPr lang="sr-Cyrl-RS" sz="26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“ </a:t>
            </a:r>
            <a:endParaRPr lang="sr-Cyrl-RS" sz="2600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347094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78"/>
    </mc:Choice>
    <mc:Fallback xmlns="">
      <p:transition spd="slow" advTm="11478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58409"/>
          </a:xfrm>
          <a:solidFill>
            <a:srgbClr val="CC00CC"/>
          </a:solidFill>
        </p:spPr>
        <p:txBody>
          <a:bodyPr>
            <a:normAutofit fontScale="90000"/>
          </a:bodyPr>
          <a:lstStyle/>
          <a:p>
            <a:pPr algn="ctr"/>
            <a:r>
              <a:rPr lang="sr-Cyrl-RS" sz="67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СТРАХИЊА ПУШАРА</a:t>
            </a:r>
            <a:r>
              <a:rPr lang="sr-Cyrl-RS" sz="96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/>
            </a:r>
            <a:br>
              <a:rPr lang="sr-Cyrl-RS" sz="96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</a:br>
            <a:r>
              <a:rPr lang="sr-Cyrl-RS" sz="27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УЧЕНИК 5- 3/6-3 РАЗРЕДА</a:t>
            </a:r>
            <a:br>
              <a:rPr lang="sr-Cyrl-RS" sz="27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</a:br>
            <a:r>
              <a:rPr lang="sr-Cyrl-RS" sz="27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МЕНТОР:ПРОФ.РАДЕ УГАРКОВИЋ</a:t>
            </a:r>
            <a:endParaRPr lang="sr-Latn-RS" sz="27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58410"/>
            <a:ext cx="12191999" cy="5399590"/>
          </a:xfrm>
          <a:solidFill>
            <a:srgbClr val="CC00CC"/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sr-Cyrl-RS" sz="3200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32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МАТЕМАТИКА</a:t>
            </a:r>
          </a:p>
          <a:p>
            <a:pPr marL="0" indent="0" algn="ctr">
              <a:buNone/>
            </a:pP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5.РАЗРЕД:</a:t>
            </a:r>
            <a:endParaRPr lang="sr-Cyrl-RS" sz="3200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ПРВО МЕСТО </a:t>
            </a:r>
            <a:r>
              <a:rPr lang="sr-Cyrl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</a:p>
          <a:p>
            <a:pPr marL="0" indent="0" algn="ctr">
              <a:buNone/>
            </a:pP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ДРУГО МЕСТО </a:t>
            </a:r>
            <a:r>
              <a:rPr lang="sr-Cyrl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</a:t>
            </a:r>
          </a:p>
          <a:p>
            <a:pPr marL="0" indent="0" algn="ctr">
              <a:buNone/>
            </a:pP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ПРВА НАГРАДА</a:t>
            </a:r>
            <a:r>
              <a:rPr lang="sr-Cyrl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 НА МЕЂУНАРОДНОМ ТАКМИЧЕЊУ „КЕНГУР БЕЗ ГРАНИЦА“</a:t>
            </a:r>
          </a:p>
          <a:p>
            <a:pPr marL="0" indent="0" algn="ctr">
              <a:buNone/>
            </a:pP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ПЛАСМАН И УЧЕШЋЕ</a:t>
            </a:r>
            <a:r>
              <a:rPr lang="sr-Cyrl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 НА ФИНАЛНОМ-РЕПУБЛИЧКОМ ТАКМИЧЕЊУ„КЕНГУР БЕЗ ГРАНИЦА“</a:t>
            </a:r>
          </a:p>
          <a:p>
            <a:pPr marL="0" indent="0" algn="ctr">
              <a:buNone/>
            </a:pP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6.РАЗРЕД:</a:t>
            </a:r>
            <a:endParaRPr lang="sr-Cyrl-RS" sz="3200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6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ДРУГО МЕСТО </a:t>
            </a:r>
            <a:r>
              <a:rPr lang="sr-Cyrl-RS" sz="26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</a:p>
          <a:p>
            <a:pPr marL="0" indent="0" algn="ctr">
              <a:buNone/>
            </a:pPr>
            <a:r>
              <a:rPr lang="sr-Cyrl-RS" sz="26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ДРУГО МЕСТО </a:t>
            </a:r>
            <a:r>
              <a:rPr lang="sr-Cyrl-RS" sz="26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 </a:t>
            </a:r>
          </a:p>
          <a:p>
            <a:pPr marL="0" indent="0" algn="ctr">
              <a:buNone/>
            </a:pPr>
            <a:r>
              <a:rPr lang="sr-Cyrl-RS" sz="26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ТРЕЋА НАГРАДА </a:t>
            </a:r>
            <a:r>
              <a:rPr lang="sr-Cyrl-RS" sz="26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РЕПУБЛИЧКОМ ТАКМИЧЕЊУ  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                                                             </a:t>
            </a:r>
            <a:endParaRPr lang="sr-Latn-RS" sz="2400" b="1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6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ПРВА НАГРАДА </a:t>
            </a:r>
            <a:r>
              <a:rPr lang="sr-Cyrl-RS" sz="26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 НА </a:t>
            </a:r>
            <a:r>
              <a:rPr lang="sr-Cyrl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ТАКМИЧЕЊУ “КЕНГУР БЕЗ ГРАНИЦА“ - ОСНОВНИ НИВО                                                                        </a:t>
            </a:r>
            <a:r>
              <a:rPr lang="sr-Cyrl-RS" sz="26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ДРУГА НАГРАДА </a:t>
            </a:r>
            <a:r>
              <a:rPr lang="sr-Cyrl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РЕПУБЛИЧКОМ ТАКМИЧЕЊУ „КЕНГУР БЕЗ ГРАНИЦА“</a:t>
            </a:r>
            <a:r>
              <a:rPr lang="sr-Latn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 </a:t>
            </a:r>
            <a:endParaRPr lang="sr-Cyrl-RS" sz="24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6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ДОБИТНИК ВИДОВДАНСКЕ НАГРАДЕ</a:t>
            </a:r>
          </a:p>
          <a:p>
            <a:pPr marL="0" indent="0" algn="ctr">
              <a:buNone/>
            </a:pPr>
            <a:endParaRPr lang="sr-Cyrl-R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Latn-R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49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67"/>
    </mc:Choice>
    <mc:Fallback xmlns="">
      <p:transition spd="slow" advTm="11167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58409"/>
          </a:xfrm>
          <a:solidFill>
            <a:srgbClr val="CC00CC"/>
          </a:solidFill>
        </p:spPr>
        <p:txBody>
          <a:bodyPr>
            <a:normAutofit fontScale="90000"/>
          </a:bodyPr>
          <a:lstStyle/>
          <a:p>
            <a:pPr algn="ctr"/>
            <a:r>
              <a:rPr lang="sr-Cyrl-RS" sz="67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СТРАХИЊА ПУШАРА</a:t>
            </a:r>
            <a:r>
              <a:rPr lang="sr-Cyrl-RS" sz="96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/>
            </a:r>
            <a:br>
              <a:rPr lang="sr-Cyrl-RS" sz="96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</a:br>
            <a:r>
              <a:rPr lang="sr-Cyrl-RS" sz="27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УЧЕНИК 7-3 /8-3 РАЗРЕДА</a:t>
            </a:r>
            <a:br>
              <a:rPr lang="sr-Cyrl-RS" sz="27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</a:br>
            <a:r>
              <a:rPr lang="sr-Cyrl-RS" sz="27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МЕНТОРИ: ПРОФ.РАДЕ УГАРКОВИЋ, ПРОФ. МИРЈАНА ОРЛОВИЋ</a:t>
            </a:r>
            <a:endParaRPr lang="sr-Latn-RS" sz="27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58410"/>
            <a:ext cx="12191999" cy="5399590"/>
          </a:xfrm>
          <a:solidFill>
            <a:srgbClr val="CC00CC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r-Cyrl-RS" sz="32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МАТЕМАТИКА</a:t>
            </a:r>
            <a:endParaRPr lang="sr-Cyrl-RS" sz="2400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sz="20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7.РАЗРЕД:</a:t>
            </a:r>
            <a:endParaRPr lang="sr-Cyrl-RS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ПОХВАЛА </a:t>
            </a:r>
            <a:r>
              <a:rPr lang="sr-Cyrl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 НА МАТЕМАТИЧКОМ ТАКМИЧЕЊУ “КЕНГУР БЕЗ ГРАНИЦА</a:t>
            </a:r>
            <a:r>
              <a:rPr lang="sr-Latn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“</a:t>
            </a:r>
            <a:endParaRPr lang="sr-Cyrl-RS" sz="2400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Latn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8</a:t>
            </a: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.РАЗРЕД:</a:t>
            </a:r>
            <a:endParaRPr lang="sr-Cyrl-RS" sz="3200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ТРЕЋЕ МЕСТО </a:t>
            </a:r>
            <a:r>
              <a:rPr lang="sr-Cyrl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</a:p>
          <a:p>
            <a:pPr marL="0" indent="0" algn="ctr">
              <a:buNone/>
            </a:pP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ПОХВАЛА </a:t>
            </a:r>
            <a:r>
              <a:rPr lang="sr-Cyrl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</a:t>
            </a:r>
          </a:p>
          <a:p>
            <a:pPr marL="0" indent="0" algn="ctr">
              <a:buNone/>
            </a:pP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ТРЕЋА НАГРАДА</a:t>
            </a:r>
            <a:r>
              <a:rPr lang="sr-Cyrl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 НА МЕЂУНАРОДНОМ ТАКМИЧЕЊУ „КЕНГУР БЕЗ ГРАНИЦА“</a:t>
            </a:r>
          </a:p>
          <a:p>
            <a:pPr marL="0" indent="0" algn="ctr">
              <a:buNone/>
            </a:pP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ДРУГА НАГРАДА</a:t>
            </a:r>
            <a:r>
              <a:rPr lang="sr-Cyrl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 НА ФИНАЛНОМ-РЕПУБЛИЧКОМ ТАКМИЧЕЊУ                       „КЕНГУР БЕЗ ГРАНИЦА“</a:t>
            </a:r>
            <a:endParaRPr lang="sr-Cyrl-RS" sz="2400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ХЕМИЈА </a:t>
            </a:r>
            <a:r>
              <a:rPr lang="sr-Latn-RS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8</a:t>
            </a:r>
            <a:r>
              <a:rPr lang="sr-Cyrl-RS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.РАЗРЕД</a:t>
            </a: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:</a:t>
            </a:r>
            <a:endParaRPr lang="sr-Cyrl-RS" sz="1800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ПОХВАЛА </a:t>
            </a:r>
            <a:r>
              <a:rPr lang="sr-Cyrl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</a:p>
          <a:p>
            <a:pPr marL="0" indent="0" algn="ctr">
              <a:buNone/>
            </a:pPr>
            <a:endParaRPr lang="sr-Latn-R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4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17"/>
    </mc:Choice>
    <mc:Fallback xmlns="">
      <p:transition spd="slow" advTm="10517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724627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60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СТРАХИЊА ПУШАРА</a:t>
            </a:r>
            <a:br>
              <a:rPr lang="sr-Cyrl-RS" sz="60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</a:br>
            <a:r>
              <a:rPr lang="sr-Cyrl-RS" sz="27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УЧЕНИК 5- 3/8-3 РАЗРЕДА</a:t>
            </a:r>
            <a:br>
              <a:rPr lang="sr-Cyrl-RS" sz="27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</a:br>
            <a:r>
              <a:rPr lang="sr-Cyrl-RS" sz="27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МЕНТОРИ: ПРОФ.МИРЈАНА ЖДРЊА,ПРОФ.СВЈЕТЛАНА ГАВАНСКИ</a:t>
            </a:r>
            <a:endParaRPr lang="sr-Latn-RS" sz="2700" dirty="0">
              <a:ln w="0"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24627"/>
            <a:ext cx="12191999" cy="5133373"/>
          </a:xfrm>
          <a:solidFill>
            <a:srgbClr val="CC00CC"/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sr-Cyrl-RS" sz="30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БИОЛОГИЈА</a:t>
            </a:r>
          </a:p>
          <a:p>
            <a:pPr marL="0" indent="0" algn="ctr">
              <a:buNone/>
            </a:pPr>
            <a:r>
              <a:rPr lang="sr-Cyrl-RS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5.РАЗРЕД:</a:t>
            </a:r>
            <a:endParaRPr lang="sr-Cyrl-RS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ДРУГО МЕСТО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ОПШТИНСКОМ ТАКМИЧЕЊУ</a:t>
            </a:r>
            <a:endParaRPr lang="sr-Latn-RS" sz="2400" b="1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ДРУГО МЕСТО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ОКРУЖНОМ ТАКМИЧЕЊУ</a:t>
            </a: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6.РАЗРЕД:</a:t>
            </a:r>
          </a:p>
          <a:p>
            <a:pPr marL="0" indent="0" algn="ctr">
              <a:buNone/>
            </a:pP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ТРЕЋЕ МЕСТО 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ОПШТИНСКОМ ТАКМИЧЕЊУ                                                                  </a:t>
            </a:r>
            <a:r>
              <a:rPr lang="sr-Latn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</a:t>
            </a: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ТРЕЋЕ МЕСТО 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ОКРУЖНОМ ТАКМИЧЕЊУ</a:t>
            </a:r>
            <a:endParaRPr lang="sr-Cyrl-RS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8.РАЗРЕД:</a:t>
            </a:r>
          </a:p>
          <a:p>
            <a:pPr marL="0" indent="0" algn="ctr">
              <a:buNone/>
            </a:pP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ПОХВАЛНИЦА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ОПШТИНСКОМ ТАКМИЧЕЊУ</a:t>
            </a:r>
            <a:endParaRPr lang="sr-Cyrl-RS" sz="32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32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ФИЗИКА</a:t>
            </a:r>
          </a:p>
          <a:p>
            <a:pPr marL="0" indent="0" algn="ctr">
              <a:buNone/>
            </a:pPr>
            <a:r>
              <a:rPr lang="sr-Cyrl-RS" sz="26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6.РАЗРЕД:</a:t>
            </a:r>
            <a:endParaRPr lang="sr-Cyrl-RS" sz="2600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ДРУГА НАГРАДА </a:t>
            </a:r>
            <a:r>
              <a:rPr lang="sr-Cyrl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</a:p>
          <a:p>
            <a:pPr marL="0" indent="0" algn="ctr">
              <a:buNone/>
            </a:pP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ТРЕЋА НАГРАДА </a:t>
            </a:r>
            <a:r>
              <a:rPr lang="sr-Cyrl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 </a:t>
            </a:r>
          </a:p>
          <a:p>
            <a:pPr marL="0" indent="0" algn="ctr">
              <a:buNone/>
            </a:pPr>
            <a:endParaRPr lang="sr-Cyrl-R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sz="2600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18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64"/>
    </mc:Choice>
    <mc:Fallback xmlns="">
      <p:transition spd="slow" advTm="1076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89263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СТЕФАН РИСТИЋ</a:t>
            </a:r>
            <a:r>
              <a:rPr lang="sr-Cyrl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sr-Latn-RS" sz="2400" dirty="0"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89265"/>
            <a:ext cx="12191999" cy="5668736"/>
          </a:xfrm>
          <a:solidFill>
            <a:srgbClr val="CC00CC"/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sr-Cyrl-RS" b="1" u="sng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b="1" u="sng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b="1" u="sng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b="1" u="sng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b="1" u="sng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sz="3600" b="1" u="sng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sz="3900" b="1" u="sng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ЂАК </a:t>
            </a:r>
            <a:r>
              <a:rPr lang="sr-Cyrl-RS" sz="39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ГЕНЕРАЦИЈЕ</a:t>
            </a:r>
            <a:endParaRPr lang="sr-Cyrl-RS" sz="39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785" y="1189264"/>
            <a:ext cx="2819106" cy="46071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6858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6"/>
    </mc:Choice>
    <mc:Fallback xmlns="">
      <p:transition spd="slow" advTm="5896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4710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СТРАХИЊА ПУШАРА</a:t>
            </a:r>
            <a:endParaRPr lang="sr-Latn-RS" sz="54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46667"/>
            <a:ext cx="12191999" cy="6011333"/>
          </a:xfrm>
          <a:solidFill>
            <a:srgbClr val="CC00CC"/>
          </a:solidFill>
          <a:ln>
            <a:solidFill>
              <a:srgbClr val="CC00CC"/>
            </a:solidFill>
          </a:ln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sr-Cyrl-RS" u="sng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ВАНШКОЛСКИ РАД:</a:t>
            </a: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20/21. ЗАВРШЕН ПРВИ НИВО </a:t>
            </a: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ШКОЛЕ КЛАВИРА</a:t>
            </a:r>
            <a:endParaRPr lang="sr-Cyrl-RS" sz="2400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21/22. ЗАВРШЕН ДРУГИ НИВО ШКОЛЕ КЛАВИРА</a:t>
            </a:r>
          </a:p>
          <a:p>
            <a:pPr marL="0" indent="0" algn="ctr">
              <a:buNone/>
            </a:pP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22/23. ЗАВРШЕН ТРЕЋИ НИВО ШКОЛЕ КЛАВИРА</a:t>
            </a:r>
          </a:p>
          <a:p>
            <a:pPr marL="0" indent="0" algn="ctr">
              <a:buNone/>
            </a:pPr>
            <a:r>
              <a:rPr lang="sr-Cyrl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   </a:t>
            </a: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 23/24. ЗАВРШЕН ЧЕТВРТИ НИВО ШКОЛЕ КЛАВИРА</a:t>
            </a:r>
          </a:p>
          <a:p>
            <a:pPr marL="0" indent="0" algn="ctr">
              <a:buNone/>
            </a:pP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24/25. ЗАВРШЕН ПЕТИ НИВО ШКОЛЕ КЛАВИРА</a:t>
            </a:r>
            <a:endParaRPr lang="sr-Latn-RS" sz="2400" u="sng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Cyrl-RS" sz="2400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ПРВО МЕСТО У КЛАСИ РЕЦИТАТОРА 6.РАЗРЕДА</a:t>
            </a:r>
          </a:p>
          <a:p>
            <a:pPr marL="0" indent="0" algn="ctr">
              <a:buNone/>
            </a:pP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ФЕСТИВАЛ КУЛТУРНО-УМЕТНИЧКОГ СТВАРАЛАШТВА НА РУСКОМ ЈЕЗИКУ  </a:t>
            </a:r>
          </a:p>
          <a:p>
            <a:pPr marL="0" indent="0" algn="ctr">
              <a:buNone/>
            </a:pP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“ДВЕРИ В НЕБЕСА“ 2024.</a:t>
            </a:r>
          </a:p>
          <a:p>
            <a:pPr marL="0" indent="0" algn="ctr">
              <a:buNone/>
            </a:pPr>
            <a:endParaRPr lang="sr-Cyrl-RS" sz="2400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УЧЕШЋЕ НА ОМЛАДИНСКОМ ТУРНИРУ У ЛАКРОСУ 2024. („ЛАКРОС САВЕЗ СРБИЈЕ“)</a:t>
            </a:r>
          </a:p>
          <a:p>
            <a:pPr marL="0" indent="0" algn="ctr">
              <a:buNone/>
            </a:pPr>
            <a:r>
              <a:rPr lang="sr-Cyrl-RS" sz="20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(ТИМСКИ СПОРТ СА ГУМЕНОМ ЛОПТИЦОМ И СПЕЦИЈАЛНИМ ШТАПОВИМА СА МРЕЖИЦОМ НА ВРХУ)</a:t>
            </a:r>
          </a:p>
          <a:p>
            <a:pPr marL="0" indent="0" algn="ctr">
              <a:buNone/>
            </a:pPr>
            <a:endParaRPr lang="sr-Cyrl-RS" b="1" dirty="0"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algn="ctr"/>
            <a:endParaRPr lang="sr-Latn-R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09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51"/>
    </mc:Choice>
    <mc:Fallback xmlns="">
      <p:transition spd="slow" advTm="1005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909822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ВАЊА ГОСТОЈИЋ</a:t>
            </a:r>
            <a:r>
              <a:rPr lang="sr-Cyrl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sr-Latn-RS" sz="2400" dirty="0"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9823"/>
            <a:ext cx="12191999" cy="4948177"/>
          </a:xfrm>
          <a:solidFill>
            <a:srgbClr val="CC00CC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sr-Cyrl-RS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dirty="0">
                <a:latin typeface="Bahnschrift SemiBold" panose="020B0502040204020203" pitchFamily="34" charset="0"/>
              </a:rPr>
              <a:t/>
            </a:r>
            <a:br>
              <a:rPr lang="sr-Cyrl-RS" dirty="0">
                <a:latin typeface="Bahnschrift SemiBold" panose="020B0502040204020203" pitchFamily="34" charset="0"/>
              </a:rPr>
            </a:br>
            <a:r>
              <a:rPr lang="sr-Cyrl-RS" dirty="0">
                <a:latin typeface="Bahnschrift SemiBold" panose="020B0502040204020203" pitchFamily="34" charset="0"/>
              </a:rPr>
              <a:t/>
            </a:r>
            <a:br>
              <a:rPr lang="sr-Cyrl-RS" dirty="0">
                <a:latin typeface="Bahnschrift SemiBold" panose="020B0502040204020203" pitchFamily="34" charset="0"/>
              </a:rPr>
            </a:br>
            <a:endParaRPr lang="sr-Cyrl-RS" sz="2400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Cyrl-R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678" y="1438464"/>
            <a:ext cx="3655167" cy="514521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5188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22"/>
    </mc:Choice>
    <mc:Fallback xmlns="">
      <p:transition spd="slow" advTm="6622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23405"/>
          </a:xfrm>
          <a:solidFill>
            <a:srgbClr val="CC00CC"/>
          </a:solidFill>
        </p:spPr>
        <p:txBody>
          <a:bodyPr>
            <a:normAutofit fontScale="90000"/>
          </a:bodyPr>
          <a:lstStyle/>
          <a:p>
            <a:pPr algn="ctr"/>
            <a:r>
              <a:rPr lang="sr-Cyrl-RS" sz="6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ВАЊА ГОСТОЈИЋ</a:t>
            </a:r>
            <a:br>
              <a:rPr lang="sr-Cyrl-RS" sz="6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endParaRPr lang="sr-Latn-RS" sz="27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3111"/>
            <a:ext cx="12191999" cy="5954890"/>
          </a:xfrm>
          <a:solidFill>
            <a:srgbClr val="CC00CC"/>
          </a:solidFill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sr-Cyrl-RS" sz="8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ДАРОВИТИ УЧЕНИК ЗА ФИЗИКУ</a:t>
            </a:r>
          </a:p>
          <a:p>
            <a:pPr marL="0" indent="0" algn="ctr">
              <a:buNone/>
            </a:pPr>
            <a:r>
              <a:rPr lang="sr-Cyrl-RS" sz="8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(6.РАЗРЕД: ИЗУЧАВАО ФИЗИКУ ПО ОБОГАЋЕНОМ ПРОГРАМУ РАДА) </a:t>
            </a:r>
          </a:p>
          <a:p>
            <a:pPr algn="ctr"/>
            <a:r>
              <a:rPr lang="sr-Cyrl-RS" sz="8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УСПЕСИ НА ТАКМИЧЕЊИМА ИЗ МАТЕМАТИКЕ, ФИЗИКЕ, БИОЛОГИЈЕ,</a:t>
            </a:r>
          </a:p>
          <a:p>
            <a:pPr marL="0" indent="0" algn="ctr">
              <a:buNone/>
            </a:pPr>
            <a:r>
              <a:rPr lang="sr-Cyrl-RS" sz="8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ГЕОГРАФИЈЕ, У СПОРТУ, ПИСАЊУ ЛИТЕРАРНИХ </a:t>
            </a:r>
            <a:r>
              <a:rPr lang="sr-Cyrl-RS" sz="8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РАДОВА</a:t>
            </a:r>
            <a:endParaRPr lang="sr-Cyrl-RS" sz="80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r>
              <a:rPr lang="sr-Cyrl-RS" sz="8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УЧЕСНИК НА ТАКМИЧЕЊИМА ОД 1.РАЗРЕДА ОСНОВНЕ ШКОЛЕ- </a:t>
            </a:r>
          </a:p>
          <a:p>
            <a:pPr algn="ctr"/>
            <a:r>
              <a:rPr lang="sr-Cyrl-RS" sz="8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УЧЕСТВОВАО НА РЕПУБЛИЧКОМ ТАКМИЧЕЊУ ИЗ ФИЗИКЕ И ГЕОГРАФИЈЕ (ПРВО МЕСТО)</a:t>
            </a:r>
          </a:p>
          <a:p>
            <a:pPr algn="ctr"/>
            <a:endParaRPr lang="sr-Latn-RS" sz="80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lvl="0" indent="0" algn="ctr">
              <a:buNone/>
            </a:pPr>
            <a:r>
              <a:rPr lang="sr-Cyrl-RS" sz="8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НОСИЛАЦ ДИПЛОМЕ „ВУК КАРАЏИЋ“</a:t>
            </a:r>
            <a:br>
              <a:rPr lang="sr-Cyrl-RS" sz="8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8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8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8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НОСИЛАЦ ДИПЛОМЕ „ДОСИТЕЈ ОБРАДОВИЋ“ ИЗ  МАТЕМАТИКЕ, ФИЗИКЕ, БИОЛОГИЈЕ, ГЕОГРАФИЈЕ</a:t>
            </a:r>
            <a:r>
              <a:rPr lang="sr-Cyrl-RS" sz="8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, </a:t>
            </a:r>
            <a:r>
              <a:rPr lang="sr-Cyrl-RS" sz="8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ФИЗИЧКОГ И ЗДРАВСТВЕНОГ ВАСПИТАЊА</a:t>
            </a:r>
          </a:p>
          <a:p>
            <a:pPr marL="0" lvl="0" indent="0" algn="ctr">
              <a:buNone/>
            </a:pPr>
            <a:r>
              <a:rPr lang="sr-Cyrl-RS" sz="8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8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8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( У </a:t>
            </a:r>
            <a:r>
              <a:rPr lang="sr-Latn-RS" sz="8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VII</a:t>
            </a:r>
            <a:r>
              <a:rPr lang="sr-Cyrl-RS" sz="8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И </a:t>
            </a:r>
            <a:r>
              <a:rPr lang="sr-Latn-RS" sz="8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VIII</a:t>
            </a:r>
            <a:r>
              <a:rPr lang="sr-Cyrl-RS" sz="8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РАЗРЕДУ ПРЕДСТАВЉАО ШКОЛУ НА ОПШТИНСКОМ ТАКМИЧЕЊУ</a:t>
            </a:r>
          </a:p>
          <a:p>
            <a:pPr marL="0" lvl="0" indent="0" algn="ctr">
              <a:buNone/>
            </a:pPr>
            <a:r>
              <a:rPr lang="sr-Cyrl-RS" sz="8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У </a:t>
            </a:r>
            <a:r>
              <a:rPr lang="sr-Cyrl-RS" sz="80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ФУДБАЛУ,</a:t>
            </a:r>
            <a:r>
              <a:rPr lang="sr-Cyrl-RS" sz="8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</a:t>
            </a:r>
            <a:r>
              <a:rPr lang="sr-Cyrl-RS" sz="80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КОШАРЦИ И БАСКЕТУ)</a:t>
            </a:r>
          </a:p>
          <a:p>
            <a:pPr marL="0" lvl="0" indent="0" algn="ctr">
              <a:buNone/>
            </a:pPr>
            <a:endParaRPr lang="sr-Cyrl-RS" sz="80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lvl="0" algn="ctr"/>
            <a:r>
              <a:rPr lang="sr-Cyrl-RS" sz="8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ДОБИТНИК НАГРАДЕ ОД ТВ ПРВА ЗА СВОЈА ШКОЛСКА ПОСТИГНУЋА</a:t>
            </a:r>
            <a:endParaRPr lang="sr-Cyrl-RS" sz="80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lvl="0" indent="0" algn="ctr">
              <a:buNone/>
            </a:pPr>
            <a:r>
              <a:rPr lang="sr-Cyrl-RS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</a:t>
            </a:r>
          </a:p>
          <a:p>
            <a:pPr marL="0" lvl="0" indent="0" algn="ctr">
              <a:buNone/>
            </a:pPr>
            <a:r>
              <a:rPr lang="sr-Cyrl-RS" sz="96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КАНДИДАТ ЗА ЂАКА</a:t>
            </a:r>
            <a:r>
              <a:rPr lang="sr-Latn-RS" sz="96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</a:t>
            </a:r>
            <a:r>
              <a:rPr lang="sr-Cyrl-RS" sz="96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И СПОРТИСТУ ГЕНЕРАЦИЈЕ</a:t>
            </a:r>
            <a:endParaRPr lang="sr-Cyrl-RS" sz="96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pPr marL="0" lvl="0" indent="0" algn="ctr">
              <a:buNone/>
            </a:pPr>
            <a:endParaRPr lang="sr-Latn-RS" dirty="0"/>
          </a:p>
          <a:p>
            <a:pPr algn="ctr"/>
            <a:endParaRPr lang="sr-Cyrl-RS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44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08"/>
    </mc:Choice>
    <mc:Fallback xmlns="">
      <p:transition spd="slow" advTm="13408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909822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6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ВАЊА ГОСТОЈИЋ</a:t>
            </a:r>
            <a:br>
              <a:rPr lang="sr-Cyrl-RS" sz="6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УЧЕНИК 1-4 РАЗРЕДА</a:t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МЕНТОР: ПРОФ. ДАНИЕЛА ИВКОВ</a:t>
            </a:r>
            <a:endParaRPr lang="sr-Latn-R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909823"/>
            <a:ext cx="12191999" cy="4948177"/>
          </a:xfrm>
          <a:solidFill>
            <a:srgbClr val="CC00CC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r-Cyrl-RS" sz="32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МАТЕМАТИКА</a:t>
            </a:r>
          </a:p>
          <a:p>
            <a:pPr marL="0" indent="0" algn="ctr">
              <a:buNone/>
            </a:pPr>
            <a:r>
              <a:rPr lang="sr-Cyrl-RS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1.РАЗРЕД:</a:t>
            </a: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ПОХВАЛА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 НА  МЕЂУНАРОДНОЈ МАТЕМАТИЧКОЈ СМОТРИ „КЕНГУР БЕЗ ГРАНИЦА“</a:t>
            </a:r>
          </a:p>
          <a:p>
            <a:pPr marL="0" indent="0" algn="ctr">
              <a:buNone/>
            </a:pPr>
            <a:r>
              <a:rPr lang="sr-Cyrl-RS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3.РАЗРЕД:</a:t>
            </a:r>
          </a:p>
          <a:p>
            <a:pPr marL="18288" indent="0" algn="ctr">
              <a:buNone/>
            </a:pPr>
            <a:r>
              <a:rPr lang="sr-Cyrl-RS" sz="26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itchFamily="18" charset="0"/>
              </a:rPr>
              <a:t>ПРВО МЕСТО </a:t>
            </a:r>
            <a:r>
              <a:rPr lang="sr-Cyrl-RS" sz="26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itchFamily="18" charset="0"/>
              </a:rPr>
              <a:t>НА ОПШТИНСКОМ ТАКМИЧЕЊУ</a:t>
            </a:r>
            <a:endParaRPr lang="sr-Cyrl-RS" b="1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sr-Cyrl-RS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(општинско такмичење-највиши ниво такмичења на овом узрасту)</a:t>
            </a:r>
          </a:p>
          <a:p>
            <a:pPr marL="0" indent="0" algn="ctr">
              <a:buNone/>
            </a:pPr>
            <a:r>
              <a:rPr lang="sr-Cyrl-RS" sz="2000" b="1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RS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4.РАЗРЕД:</a:t>
            </a: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itchFamily="18" charset="0"/>
              </a:rPr>
              <a:t>ПОХВАЛА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itchFamily="18" charset="0"/>
              </a:rPr>
              <a:t> НА МЕЂУНАРОДНОЈ  МАТЕМАТИЧКОЈ СМОТРИ “КЕНГУР БЕЗ ГРАНИЦА“</a:t>
            </a:r>
          </a:p>
          <a:p>
            <a:pPr algn="ctr">
              <a:buNone/>
            </a:pPr>
            <a:endParaRPr lang="sr-Latn-RS" sz="2000" b="1" dirty="0">
              <a:latin typeface="Times New Roman" pitchFamily="18" charset="0"/>
              <a:cs typeface="Times New Roman" pitchFamily="18" charset="0"/>
            </a:endParaRPr>
          </a:p>
          <a:p>
            <a:pPr marL="18288" indent="0">
              <a:buNone/>
            </a:pPr>
            <a:endParaRPr lang="sr-Latn-RS" sz="2400" dirty="0"/>
          </a:p>
          <a:p>
            <a:pPr marL="0" indent="0" algn="ctr">
              <a:buNone/>
            </a:pPr>
            <a:endParaRPr lang="sr-Cyrl-RS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13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38"/>
    </mc:Choice>
    <mc:Fallback xmlns="">
      <p:transition spd="slow" advTm="10138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444977"/>
          </a:xfrm>
          <a:solidFill>
            <a:srgbClr val="CC00CC"/>
          </a:solidFill>
        </p:spPr>
        <p:txBody>
          <a:bodyPr>
            <a:normAutofit fontScale="90000"/>
          </a:bodyPr>
          <a:lstStyle/>
          <a:p>
            <a:pPr algn="ctr"/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ВАЊА ГОСТОЈИЋ</a:t>
            </a:r>
            <a:r>
              <a:rPr lang="sr-Cyrl-RS" sz="27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/>
            </a:r>
            <a:br>
              <a:rPr lang="sr-Cyrl-RS" sz="27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УЧЕНИК 5-4/6-4 РАЗРЕДА</a:t>
            </a:r>
            <a:b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МЕНТОРИ: ПРОФ. РАДЕ УГАРКОВИЋ, </a:t>
            </a:r>
            <a:r>
              <a:rPr lang="sr-Cyrl-RS" sz="2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ПРОФ.МИРЈАНА ЖДРЊА, ПРОФ.СВЈЕТЛАНА ГАВАНСКИ</a:t>
            </a:r>
            <a:endParaRPr lang="sr-Latn-RS" sz="22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4979"/>
            <a:ext cx="12191999" cy="5413022"/>
          </a:xfrm>
          <a:solidFill>
            <a:srgbClr val="CC00CC"/>
          </a:solidFill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sr-Cyrl-RS" sz="40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МАТЕМАТИКА</a:t>
            </a:r>
          </a:p>
          <a:p>
            <a:pPr marL="0" indent="0" algn="ctr">
              <a:buNone/>
            </a:pPr>
            <a:r>
              <a:rPr lang="sr-Cyrl-RS" sz="32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5.РАЗРЕД:</a:t>
            </a:r>
            <a:endParaRPr lang="sr-Cyrl-RS" sz="3200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31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ТРЕЋЕ МЕСТО </a:t>
            </a:r>
            <a:r>
              <a:rPr lang="sr-Cyrl-RS" sz="31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</a:p>
          <a:p>
            <a:pPr marL="0" indent="0" algn="ctr">
              <a:buNone/>
            </a:pPr>
            <a:r>
              <a:rPr lang="sr-Cyrl-RS" sz="31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ПЛАСМАН И УЧЕШЋЕ </a:t>
            </a:r>
            <a:r>
              <a:rPr lang="sr-Cyrl-RS" sz="31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</a:t>
            </a:r>
          </a:p>
          <a:p>
            <a:pPr marL="0" indent="0" algn="ctr">
              <a:buNone/>
            </a:pPr>
            <a:r>
              <a:rPr lang="sr-Cyrl-RS" sz="31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ПОХВАЛА</a:t>
            </a:r>
            <a:r>
              <a:rPr lang="sr-Cyrl-RS" sz="31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 НА МЕЂУНАРОДНОЈ МАТЕМАТИЧКОЈ СМОТРИ „КЕНГУР БЕЗ ГРАНИЦА“</a:t>
            </a:r>
            <a:endParaRPr lang="sr-Cyrl-RS" sz="3100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32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6.РАЗРЕД:</a:t>
            </a:r>
          </a:p>
          <a:p>
            <a:pPr marL="0" indent="0" algn="ctr">
              <a:buNone/>
            </a:pPr>
            <a:r>
              <a:rPr lang="sr-Cyrl-RS" sz="31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ПОХВАЛА</a:t>
            </a:r>
            <a:r>
              <a:rPr lang="sr-Cyrl-RS" sz="31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 НА МЕЂУНАРОДНОЈ МАТЕМАТИЧКОЈ СМОТРИ „КЕНГУР БЕЗ ГРАНИЦА“</a:t>
            </a:r>
            <a:endParaRPr lang="sr-Cyrl-RS" sz="3100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40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БИОЛОГИЈА</a:t>
            </a:r>
            <a:endParaRPr lang="sr-Cyrl-RS" sz="4000" b="1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3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ПРВО МЕСТО </a:t>
            </a:r>
            <a:r>
              <a:rPr lang="sr-Cyrl-RS" sz="3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</a:p>
          <a:p>
            <a:pPr marL="0" indent="0" algn="ctr">
              <a:buNone/>
            </a:pPr>
            <a:r>
              <a:rPr lang="sr-Cyrl-RS" sz="3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ПЛАСМАН И УЧЕШЋЕ </a:t>
            </a:r>
            <a:r>
              <a:rPr lang="sr-Cyrl-RS" sz="3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</a:t>
            </a:r>
            <a:endParaRPr lang="sr-Cyrl-RS" sz="3400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sz="41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ФИЗИКА</a:t>
            </a:r>
          </a:p>
          <a:p>
            <a:pPr marL="0" indent="0" algn="ctr">
              <a:buNone/>
            </a:pPr>
            <a:r>
              <a:rPr lang="sr-Cyrl-RS" sz="3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ДРУГА НАГРАДА </a:t>
            </a:r>
            <a:r>
              <a:rPr lang="sr-Cyrl-RS" sz="3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</a:p>
          <a:p>
            <a:pPr marL="0" indent="0" algn="ctr">
              <a:buNone/>
            </a:pPr>
            <a:r>
              <a:rPr lang="sr-Cyrl-RS" sz="3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ДРУГА НАГРАДА </a:t>
            </a:r>
            <a:r>
              <a:rPr lang="sr-Cyrl-RS" sz="3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 </a:t>
            </a:r>
          </a:p>
          <a:p>
            <a:pPr marL="0" indent="0" algn="ctr">
              <a:buNone/>
            </a:pPr>
            <a:r>
              <a:rPr lang="sr-Cyrl-RS" sz="3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ПЛАСМАН И УЧЕШЋЕ </a:t>
            </a:r>
            <a:r>
              <a:rPr lang="sr-Cyrl-RS" sz="3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РЕПУБЛИЧКОМ ТАКМИЧЕЊУ</a:t>
            </a:r>
          </a:p>
          <a:p>
            <a:pPr marL="0" indent="0" algn="ctr">
              <a:buNone/>
            </a:pPr>
            <a:endParaRPr lang="sr-Cyrl-R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08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09"/>
    </mc:Choice>
    <mc:Fallback xmlns="">
      <p:transition spd="slow" advTm="13409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"/>
            <a:ext cx="12192000" cy="1909822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6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ВАЊА ГОСТОЈИЋ</a:t>
            </a:r>
            <a:br>
              <a:rPr lang="sr-Cyrl-RS" sz="6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УЧЕНИК 7-4/8-4 РАЗРЕДА</a:t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МЕНТОРИ: ПРОФ.ИВАНА ЛУЧИЋ, ПРОФ. ВЕСНА КАЛОПЕР</a:t>
            </a:r>
            <a:endParaRPr lang="sr-Latn-R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9823"/>
            <a:ext cx="12191999" cy="4948177"/>
          </a:xfrm>
          <a:solidFill>
            <a:srgbClr val="CC00CC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sr-Cyrl-RS" sz="36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itchFamily="18" charset="0"/>
              </a:rPr>
              <a:t>ЛИТЕРАРНО СТВАРАЛАШТВО</a:t>
            </a:r>
            <a:endParaRPr lang="sr-Cyrl-RS" sz="3600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7.РАЗРЕД</a:t>
            </a:r>
            <a:r>
              <a:rPr lang="sr-Cyrl-RS" sz="36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:</a:t>
            </a:r>
          </a:p>
          <a:p>
            <a:pPr marL="0" indent="0" algn="ctr">
              <a:buNone/>
            </a:pPr>
            <a:r>
              <a:rPr lang="sr-Cyrl-RS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НАГРАДА</a:t>
            </a:r>
            <a:r>
              <a:rPr lang="sr-Cyrl-RS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ЗА НАЈБОЉЕ ЛИТЕРАРНО ДЕЛО НА ТЕМУ:</a:t>
            </a:r>
          </a:p>
          <a:p>
            <a:pPr marL="0" lvl="0" indent="0" algn="ctr">
              <a:buNone/>
            </a:pPr>
            <a:r>
              <a:rPr lang="sr-Cyrl-RS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„ ПУТОК</a:t>
            </a:r>
            <a:r>
              <a:rPr lang="sr-Latn-RS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A</a:t>
            </a:r>
            <a:r>
              <a:rPr lang="sr-Cyrl-RS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ЗИ ДОБРОТЕ И ХУМАНОСТИ“ („ПРОМЕТЕЈ“ ИЗДАВАЧКА КУЋА</a:t>
            </a:r>
            <a:r>
              <a:rPr lang="sr-Cyrl-RS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)</a:t>
            </a:r>
            <a:endParaRPr lang="sr-Cyrl-RS" sz="3600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sz="36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ГЕОГРАФИЈА</a:t>
            </a:r>
            <a:endParaRPr lang="sr-Cyrl-RS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8.РАЗРЕД:</a:t>
            </a:r>
            <a:endParaRPr lang="sr-Latn-RS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8288" indent="0" algn="ctr">
              <a:buNone/>
            </a:pPr>
            <a:r>
              <a:rPr lang="sr-Cyrl-RS" sz="26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ДРУГО МЕСТО </a:t>
            </a:r>
            <a:r>
              <a:rPr lang="sr-Cyrl-RS" sz="2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  <a:endParaRPr lang="sr-Cyrl-RS" sz="2600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18288" indent="0" algn="ctr">
              <a:buNone/>
            </a:pPr>
            <a:r>
              <a:rPr lang="sr-Cyrl-RS" sz="26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ДРУГО МЕСТО </a:t>
            </a:r>
            <a:r>
              <a:rPr lang="sr-Cyrl-RS" sz="2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    </a:t>
            </a:r>
            <a:endParaRPr lang="sr-Cyrl-RS" sz="2600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18288" indent="0" algn="ctr">
              <a:buNone/>
            </a:pPr>
            <a:r>
              <a:rPr lang="sr-Cyrl-RS" sz="26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ПРВО МЕСТО </a:t>
            </a:r>
            <a:r>
              <a:rPr lang="sr-Cyrl-RS" sz="2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РЕПУБЛИЧКОМ </a:t>
            </a:r>
            <a:r>
              <a:rPr lang="sr-Cyrl-RS" sz="26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ТАКМИЧЕЊУ</a:t>
            </a:r>
          </a:p>
          <a:p>
            <a:pPr marL="18288" indent="0" algn="ctr">
              <a:buNone/>
            </a:pPr>
            <a:r>
              <a:rPr lang="sr-Cyrl-RS" sz="2600" b="1" u="sng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ДОБИТНИК ВИДОВДАНСКЕ НАГРАДЕ</a:t>
            </a:r>
            <a:endParaRPr lang="sr-Cyrl-RS" sz="26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79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13"/>
    </mc:Choice>
    <mc:Fallback xmlns="">
      <p:transition spd="slow" advTm="13213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64355"/>
          </a:xfrm>
          <a:solidFill>
            <a:srgbClr val="CC00CC"/>
          </a:solidFill>
        </p:spPr>
        <p:txBody>
          <a:bodyPr>
            <a:normAutofit fontScale="90000"/>
          </a:bodyPr>
          <a:lstStyle/>
          <a:p>
            <a:pPr algn="ctr"/>
            <a:r>
              <a:rPr lang="sr-Cyrl-RS" sz="6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ВАЊА ГОСТОЈИЋ</a:t>
            </a:r>
            <a:br>
              <a:rPr lang="sr-Cyrl-RS" sz="6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endParaRPr lang="sr-Latn-RS" sz="27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3111"/>
            <a:ext cx="12191999" cy="5954890"/>
          </a:xfrm>
          <a:solidFill>
            <a:srgbClr val="CC00CC"/>
          </a:solidFill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endParaRPr lang="sr-Cyrl-RS" sz="5100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51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ВАНШКОЛСКИ РАД: </a:t>
            </a:r>
            <a:r>
              <a:rPr lang="sr-Cyrl-RS" sz="51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УСПЕСИ У СПОРТУ</a:t>
            </a:r>
            <a:r>
              <a:rPr lang="sr-Cyrl-RS" sz="5100" b="1" u="sng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:</a:t>
            </a:r>
            <a:endParaRPr lang="sr-Latn-RS" sz="51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r>
              <a:rPr lang="sr-Cyrl-RS" sz="49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Са седам година почиње да тренира фудбал у школи фудбала при ФК „Војводина“. Са десет година бива биран у селекцију ФК „Војводина“ и ту остаје до почетка 2023. године када прелази у ФК „ОДР“ из Петроварадина, где и данас успешно тренира. </a:t>
            </a:r>
            <a:r>
              <a:rPr lang="sr-Cyrl-RS" sz="49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Такмичи </a:t>
            </a:r>
            <a:r>
              <a:rPr lang="sr-Cyrl-RS" sz="49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се у квалитетној лиги Војводине.</a:t>
            </a:r>
            <a:endParaRPr lang="sr-Latn-RS" sz="49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sz="49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     </a:t>
            </a:r>
            <a:r>
              <a:rPr lang="sr-Cyrl-RS" sz="49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Постигнућа са ФК „Војводина“</a:t>
            </a:r>
            <a:endParaRPr lang="sr-Latn-RS" sz="4900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r>
              <a:rPr lang="sr-Cyrl-RS" sz="49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2018.-2019.  Зимска лига (бронза)</a:t>
            </a:r>
            <a:endParaRPr lang="sr-Latn-RS" sz="49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r>
              <a:rPr lang="sr-Cyrl-RS" sz="49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2019. Суботица куп (злато), Пролећна лига (злато), Меридијана куп (сребро), Зимски куп </a:t>
            </a:r>
            <a:r>
              <a:rPr lang="sr-Cyrl-RS" sz="49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Петрика</a:t>
            </a:r>
            <a:r>
              <a:rPr lang="sr-Cyrl-RS" sz="49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(бронза),                                                                       Хуманитарни турнир „За нашу децу“ (злато)</a:t>
            </a:r>
            <a:endParaRPr lang="sr-Latn-RS" sz="49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r>
              <a:rPr lang="sr-Cyrl-RS" sz="49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2019.-2020. Зимска лига (бронза), „</a:t>
            </a:r>
            <a:r>
              <a:rPr lang="sr-Latn-RS" sz="49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Saint</a:t>
            </a:r>
            <a:r>
              <a:rPr lang="sr-Latn-RS" sz="49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</a:t>
            </a:r>
            <a:r>
              <a:rPr lang="sr-Latn-RS" sz="49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Johans</a:t>
            </a:r>
            <a:r>
              <a:rPr lang="sr-Cyrl-RS" sz="49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“ Златибор (бронза)</a:t>
            </a:r>
            <a:endParaRPr lang="sr-Latn-RS" sz="49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r>
              <a:rPr lang="sr-Cyrl-RS" sz="49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2020. Меморијални турнир „Бошко </a:t>
            </a:r>
            <a:r>
              <a:rPr lang="sr-Cyrl-RS" sz="49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Перошевић</a:t>
            </a:r>
            <a:r>
              <a:rPr lang="sr-Cyrl-RS" sz="49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“, </a:t>
            </a:r>
            <a:r>
              <a:rPr lang="sr-Cyrl-RS" sz="49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Футог</a:t>
            </a:r>
            <a:r>
              <a:rPr lang="sr-Cyrl-RS" sz="49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(злато)</a:t>
            </a:r>
            <a:endParaRPr lang="sr-Latn-RS" sz="49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r>
              <a:rPr lang="sr-Cyrl-RS" sz="49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2021.  Влашић (бронза), Коњиц (злато), Отворено првенство Србије (злато), Мини лига (сребро), Дерби куп (злато)</a:t>
            </a:r>
            <a:endParaRPr lang="sr-Latn-RS" sz="49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r>
              <a:rPr lang="sr-Cyrl-RS" sz="49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2022.  Бачки Петровац (злато), </a:t>
            </a:r>
            <a:r>
              <a:rPr lang="sr-Latn-RS" sz="49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Derby</a:t>
            </a:r>
            <a:r>
              <a:rPr lang="sr-Latn-RS" sz="49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cup</a:t>
            </a:r>
            <a:r>
              <a:rPr lang="sr-Cyrl-RS" sz="49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(злато), </a:t>
            </a:r>
            <a:r>
              <a:rPr lang="sr-Cyrl-RS" sz="49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Кулпин</a:t>
            </a:r>
            <a:r>
              <a:rPr lang="sr-Cyrl-RS" sz="49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(бронза), Пролетер куп (злато)</a:t>
            </a:r>
            <a:endParaRPr lang="sr-Latn-RS" sz="49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Latn-RS" sz="49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r>
              <a:rPr lang="sr-Cyrl-RS" sz="49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Постигнућа са ФК „ОДР“</a:t>
            </a:r>
            <a:endParaRPr lang="sr-Latn-RS" sz="4900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r>
              <a:rPr lang="sr-Cyrl-RS" sz="49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2023. </a:t>
            </a:r>
            <a:r>
              <a:rPr lang="sr-Cyrl-RS" sz="49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Каћ</a:t>
            </a:r>
            <a:r>
              <a:rPr lang="sr-Cyrl-RS" sz="49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(сребро), </a:t>
            </a:r>
            <a:r>
              <a:rPr lang="sr-Cyrl-RS" sz="49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Полино</a:t>
            </a:r>
            <a:r>
              <a:rPr lang="sr-Cyrl-RS" sz="49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куп, Херцег Нови (злато), Меморијални турнир „За Марија“ Ђурђево (сребро)</a:t>
            </a:r>
            <a:endParaRPr lang="sr-Latn-RS" sz="49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r>
              <a:rPr lang="sr-Cyrl-RS" sz="49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три пута је био стипендиста фудбалског кампа </a:t>
            </a:r>
            <a:r>
              <a:rPr lang="sr-Latn-RS" sz="49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DEKI</a:t>
            </a:r>
            <a:r>
              <a:rPr lang="sr-Cyrl-RS" sz="49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</a:t>
            </a:r>
            <a:r>
              <a:rPr lang="sr-Latn-RS" sz="49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5</a:t>
            </a:r>
            <a:r>
              <a:rPr lang="sr-Cyrl-RS" sz="49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, у организацији нашег прослављеног фудбалера Дејана Станковића</a:t>
            </a:r>
            <a:endParaRPr lang="sr-Latn-RS" sz="49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r>
              <a:rPr lang="sr-Cyrl-RS" sz="49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2022. године био је стипендиста италијанског фудбалског кампа, под покровитељством </a:t>
            </a:r>
            <a:r>
              <a:rPr lang="sr-Latn-RS" sz="49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INTESA banke</a:t>
            </a:r>
            <a:r>
              <a:rPr lang="sr-Cyrl-RS" sz="49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, а промотер је био прослављени италијански фудбалер Андреа </a:t>
            </a:r>
            <a:r>
              <a:rPr lang="sr-Cyrl-RS" sz="49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Пирло</a:t>
            </a:r>
            <a:r>
              <a:rPr lang="sr-Cyrl-RS" sz="49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.</a:t>
            </a:r>
            <a:endParaRPr lang="sr-Latn-RS" sz="49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r>
              <a:rPr lang="sr-Cyrl-RS" sz="49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2024. године, упоредо са фудбалом, почиње да тренира и кошарку и за сада има једно освојено злато у градској „</a:t>
            </a:r>
            <a:r>
              <a:rPr lang="sr-Latn-RS" sz="49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VIBA </a:t>
            </a:r>
            <a:r>
              <a:rPr lang="sr-Cyrl-RS" sz="49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лиги“</a:t>
            </a:r>
            <a:endParaRPr lang="sr-Latn-RS" sz="49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r>
              <a:rPr lang="sr-Cyrl-RS" sz="49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2026. године учесник на турнир у Солуну у организацији КК „</a:t>
            </a:r>
            <a:r>
              <a:rPr lang="sr-Cyrl-RS" sz="49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Паок</a:t>
            </a:r>
            <a:r>
              <a:rPr lang="sr-Cyrl-RS" sz="49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“ </a:t>
            </a:r>
          </a:p>
          <a:p>
            <a:pPr marL="0" indent="0" algn="ctr">
              <a:buNone/>
            </a:pPr>
            <a:endParaRPr lang="sr-Cyrl-RS" sz="49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09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01"/>
    </mc:Choice>
    <mc:Fallback xmlns="">
      <p:transition spd="slow" advTm="1290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909822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ЛАНА АНДРИЋ</a:t>
            </a:r>
            <a:r>
              <a:rPr lang="sr-Cyrl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sr-Latn-RS" sz="2400" dirty="0"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9823"/>
            <a:ext cx="12191999" cy="4948177"/>
          </a:xfrm>
          <a:solidFill>
            <a:srgbClr val="CC00CC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sr-Cyrl-RS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dirty="0">
                <a:latin typeface="Bahnschrift SemiBold" panose="020B0502040204020203" pitchFamily="34" charset="0"/>
              </a:rPr>
              <a:t/>
            </a:r>
            <a:br>
              <a:rPr lang="sr-Cyrl-RS" dirty="0">
                <a:latin typeface="Bahnschrift SemiBold" panose="020B0502040204020203" pitchFamily="34" charset="0"/>
              </a:rPr>
            </a:br>
            <a:r>
              <a:rPr lang="sr-Cyrl-RS" dirty="0">
                <a:latin typeface="Bahnschrift SemiBold" panose="020B0502040204020203" pitchFamily="34" charset="0"/>
              </a:rPr>
              <a:t/>
            </a:r>
            <a:br>
              <a:rPr lang="sr-Cyrl-RS" dirty="0">
                <a:latin typeface="Bahnschrift SemiBold" panose="020B0502040204020203" pitchFamily="34" charset="0"/>
              </a:rPr>
            </a:br>
            <a:endParaRPr lang="sr-Cyrl-R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47075" y="1982952"/>
            <a:ext cx="4897847" cy="367338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2775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4"/>
    </mc:Choice>
    <mc:Fallback xmlns="">
      <p:transition spd="slow" advTm="5234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7060558"/>
          </a:xfrm>
          <a:solidFill>
            <a:srgbClr val="CC00CC"/>
          </a:solidFill>
        </p:spPr>
        <p:txBody>
          <a:bodyPr>
            <a:normAutofit fontScale="90000"/>
          </a:bodyPr>
          <a:lstStyle/>
          <a:p>
            <a:pPr algn="ctr"/>
            <a:r>
              <a:rPr lang="sr-Cyrl-RS" sz="7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ЛАНА АНДРИЋ</a:t>
            </a:r>
            <a:r>
              <a:rPr lang="sr-Cyrl-RS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</a:t>
            </a:r>
            <a:br>
              <a:rPr lang="sr-Cyrl-RS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8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КАНДИДАТ ЗА ЂАКА ГЕНЕРАЦИЈЕ</a:t>
            </a:r>
            <a:br>
              <a:rPr lang="sr-Cyrl-RS" sz="28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800" dirty="0">
                <a:latin typeface="Bahnschrift SemiBold" panose="020B0502040204020203" pitchFamily="34" charset="0"/>
              </a:rPr>
              <a:t/>
            </a:r>
            <a:br>
              <a:rPr lang="sr-Cyrl-RS" sz="2800" dirty="0">
                <a:latin typeface="Bahnschrift SemiBold" panose="020B0502040204020203" pitchFamily="34" charset="0"/>
              </a:rPr>
            </a:b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УЧЕСНИК НА ТАКМИЧЕЊИМА</a:t>
            </a:r>
            <a:r>
              <a:rPr lang="sr-Latn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</a:t>
            </a: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ИЗ РАЗНИХ ОБЛАСТИ </a:t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(СРПСКОГ ЈЕЗИКА И ЈЕЗИЧКЕ КУЛТУРЕ, НА КЊИЖЕВНОЈ ОЛИМПИЈАДИ,                              ИЗ НЕМАЧКОГ ЈЕЗИКА, БИОЛОГИЈЕ, ЛИКОВНЕ КУЛТУРЕ)</a:t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ПЛАСМАН И </a:t>
            </a: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УЧЕШЋЕ </a:t>
            </a:r>
            <a:r>
              <a:rPr lang="sr-Cyrl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РЕПУБЛИЧКОМ ТАКМИЧЕЊУ ИЗ </a:t>
            </a: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НЕМАЧКОГ ЈЕЗИКА,                                                        НА КЊИЖЕВНОЈ ОЛИМПИЈАДИ </a:t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НОСИЛАЦ  ДИПЛОМЕ „ВУК КАРАЏИЋ“</a:t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НОСИЛАЦ ДИПЛОМЕ „ДОСИТЕЈ ОБРАДОВИЋ“ ИЗ СРПСКОГ ЈЕЗИКА И КЊИЖЕВНОСТИ, НЕМАЧКОГ ЈЕЗИКА, БИОЛОГИЈЕ</a:t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31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ВАНШКОЛСКИ РАД:</a:t>
            </a:r>
            <a:r>
              <a:rPr lang="sr-Latn-RS" sz="31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Latn-RS" sz="31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ШКОЛА ЕНГЛЕСКОГ ЈЕЗИКА, Ц-1 НИВО У ЗНАЊУ ЕНГЛЕСКОГ ЈЕЗИКА (СЕРТИФИКАТ)</a:t>
            </a:r>
            <a:r>
              <a:rPr lang="sr-Cyrl-RS" sz="31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31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УЧЕШЋЕ У МЕЂУНАРОДНИМ ЕРАЗМУС + ПРОЈЕКТИМА </a:t>
            </a:r>
            <a:r>
              <a:rPr lang="sr-Latn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(</a:t>
            </a:r>
            <a:r>
              <a:rPr lang="en-US" sz="2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“SOWING CHANGE (SCH): ROOTS FOR INCLUSION AND SELF-AWARENESS THROUGH A SUSTAINABLE EUROPEAN ATMOSPHERE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”</a:t>
            </a:r>
            <a:r>
              <a:rPr lang="sr-Latn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,</a:t>
            </a:r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                   </a:t>
            </a:r>
            <a:r>
              <a:rPr lang="en-US" sz="2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GREEN INNOVATION: TECHNOLOGY AND NATURE IN CROATIA”</a:t>
            </a:r>
            <a:r>
              <a:rPr lang="sr-Latn-RS" sz="2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)</a:t>
            </a:r>
            <a:r>
              <a:rPr lang="en-US" sz="2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.</a:t>
            </a:r>
            <a:endParaRPr lang="sr-Latn-RS" sz="22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V="1">
            <a:off x="0" y="7060555"/>
            <a:ext cx="12191999" cy="45719"/>
          </a:xfrm>
          <a:solidFill>
            <a:srgbClr val="FF3399"/>
          </a:solidFill>
        </p:spPr>
        <p:txBody>
          <a:bodyPr>
            <a:normAutofit fontScale="25000" lnSpcReduction="20000"/>
          </a:bodyPr>
          <a:lstStyle/>
          <a:p>
            <a:pPr algn="ctr"/>
            <a:endParaRPr lang="sr-Cyrl-R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40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12"/>
    </mc:Choice>
    <mc:Fallback xmlns="">
      <p:transition spd="slow" advTm="11512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19793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ЛАНА АНДРИЋ</a:t>
            </a:r>
            <a:r>
              <a:rPr lang="sr-Cyrl-RS" sz="27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УЧЕНИЦА 5-2 /6-2/8-2 РАЗРЕДА</a:t>
            </a: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МЕНТОР: ПРОФ. СЛАЂАНА ГВОЈИЋ</a:t>
            </a:r>
            <a:endParaRPr lang="sr-Latn-R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19795"/>
            <a:ext cx="12191999" cy="5238206"/>
          </a:xfrm>
          <a:solidFill>
            <a:srgbClr val="CC00CC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sr-Cyrl-RS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СРПСКИ ЈЕЗИК И ЈЕЗИЧКА КУЛТУРА</a:t>
            </a:r>
          </a:p>
          <a:p>
            <a:pPr marL="0" indent="0" algn="ctr">
              <a:buNone/>
            </a:pP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5.РАЗРЕД:</a:t>
            </a:r>
            <a:endParaRPr lang="sr-Cyrl-RS" sz="2400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ПРВО МЕСТО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                                                          </a:t>
            </a: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ДРУГО МЕСТО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</a:t>
            </a:r>
          </a:p>
          <a:p>
            <a:pPr marL="0" indent="0" algn="ctr">
              <a:buNone/>
            </a:pP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6.РАЗРЕД:</a:t>
            </a:r>
            <a:endParaRPr lang="sr-Latn-RS" sz="2400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ДРУГО МЕСТО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                                                          </a:t>
            </a: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ДРУГО МЕСТО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</a:t>
            </a:r>
          </a:p>
          <a:p>
            <a:pPr marL="0" indent="0" algn="ctr">
              <a:buNone/>
            </a:pP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8.РАЗРЕД: </a:t>
            </a: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КЊИЖЕВНА ОЛИМПИЈАДА</a:t>
            </a:r>
            <a:endParaRPr lang="sr-Latn-RS" sz="2400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ДРУГО МЕСТО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ПРВО МЕСТО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</a:t>
            </a: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ПЛАСМАН И УЧЕШЋЕ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 НА РЕПУБЛИЧКОМ ТАКМИЧЕЊУ</a:t>
            </a:r>
          </a:p>
          <a:p>
            <a:pPr marL="0" indent="0" algn="ctr">
              <a:buNone/>
            </a:pPr>
            <a:endParaRPr lang="sr-Latn-RS" sz="2400" dirty="0"/>
          </a:p>
        </p:txBody>
      </p:sp>
    </p:spTree>
    <p:extLst>
      <p:ext uri="{BB962C8B-B14F-4D97-AF65-F5344CB8AC3E}">
        <p14:creationId xmlns:p14="http://schemas.microsoft.com/office/powerpoint/2010/main" val="223897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03"/>
    </mc:Choice>
    <mc:Fallback xmlns="">
      <p:transition spd="slow" advTm="11103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903718"/>
          </a:xfrm>
          <a:solidFill>
            <a:srgbClr val="CC00CC"/>
          </a:solidFill>
        </p:spPr>
        <p:txBody>
          <a:bodyPr>
            <a:normAutofit fontScale="90000"/>
          </a:bodyPr>
          <a:lstStyle/>
          <a:p>
            <a:pPr algn="ctr"/>
            <a:r>
              <a:rPr lang="sr-Cyrl-RS" sz="7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СТЕФАН РИСТИЋ</a:t>
            </a: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40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ЂАК ГЕНЕРАЦИЈЕ</a:t>
            </a:r>
            <a:r>
              <a:rPr lang="sr-Cyrl-R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УЧЕСНИК НА ТАКМИЧЕЊИМА</a:t>
            </a:r>
            <a:r>
              <a:rPr lang="sr-Latn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</a:t>
            </a: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ИЗ РАЗНИХ ОБЛАСТИ                                                   (МАТЕМАТИКЕ, ФИЗИКЕ, ХЕМИЈЕ, РУСКОГ ЈЕЗИКА, ИСТОРИЈЕ, ЛИКОВНЕ КУЛТУРЕ)</a:t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УЧЕШЋЕ НА РЕПУБЛИЧКОМ ТАКМИЧЕЊУ ИЗ МАТЕМАТИКЕ, ФИЗИКЕ, ХЕМИЈЕ,                        ЛИКОВНЕ КУЛТУРЕ</a:t>
            </a:r>
            <a:br>
              <a:rPr lang="sr-Cyrl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sr-Cyrl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6 УЧЕШЋА НА ТАКМИЧЕЊИМА РЕПУБЛИЧКОГ НИВОА-СРПСКОЈ ОЛИМПИЈАДИ МЛАДИХ ФИЗИЧАРА (ДРУГА НАГРАДА), ПРВА НАГРАДА НА МАТЕМАТИЧКОМ ТУРНИРУ</a:t>
            </a: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НОСИЛАЦ  ДИПЛОМЕ „ВУК КАРАЏИЋ“</a:t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НОСИЛАЦ ДИПЛОМЕ „ДОСИТЕЈ ОБРАДОВИЋ“                                                                               ИЗ ФИЗИКЕ, МАТЕМАТИКЕ, ХЕМИЈЕ, РУСКОГ </a:t>
            </a:r>
            <a:r>
              <a:rPr lang="sr-Cyrl-RS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ЈЕЗИКА,</a:t>
            </a:r>
            <a:r>
              <a:rPr lang="sr-Latn-RS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</a:t>
            </a:r>
            <a:r>
              <a:rPr lang="sr-Cyrl-RS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ИСТОРИЈЕ </a:t>
            </a: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ДОБИТНИК 3 ВИДОВДАНСКЕ И </a:t>
            </a:r>
            <a:r>
              <a:rPr lang="sr-Latn-RS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2</a:t>
            </a:r>
            <a:r>
              <a:rPr lang="sr-Cyrl-RS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</a:t>
            </a: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ПОКРАЈИНСКЕ НАГРАДЕ У 2025/26.</a:t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ДОБИТНИК НАГРАДЕ ОД ТВ ПРВА ЗА СВОЈА ШКОЛСКА ПОСТИГНУЋА</a:t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31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ВАНШКОЛСКИ РАД:</a:t>
            </a: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БАВИ СЕ РАДОМ У ЦРКВИ,ТЕХНИЧКА ПОДРШКА У ПРИВАТНОЈ МАТЕМАТИЧКОЈ ШКОЛИ,  ПОДУЧАВА МЛАЂЕ УЧЕНИКЕ КАКО СЕ РАДИ У ШКОЛИ, ДОПРИНОСИ ВРШЊАЧКОМ УЧЕЊУ</a:t>
            </a:r>
            <a:endParaRPr lang="sr-Latn-R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V="1">
            <a:off x="0" y="6857998"/>
            <a:ext cx="12191999" cy="45719"/>
          </a:xfrm>
          <a:solidFill>
            <a:srgbClr val="FF3399"/>
          </a:solidFill>
        </p:spPr>
        <p:txBody>
          <a:bodyPr>
            <a:normAutofit fontScale="25000" lnSpcReduction="20000"/>
          </a:bodyPr>
          <a:lstStyle/>
          <a:p>
            <a:pPr algn="ctr"/>
            <a:endParaRPr lang="sr-Cyrl-R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49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60"/>
    </mc:Choice>
    <mc:Fallback xmlns="">
      <p:transition spd="slow" advTm="1226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909822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ЛАНА АНДРИЋ</a:t>
            </a: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УЧЕНИЦА 5-2 / 6-2 РАЗРЕДА</a:t>
            </a: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МЕНТОР: ПРОФ.МИРЈАНА ЖДРЊА</a:t>
            </a:r>
            <a:endParaRPr lang="sr-Latn-R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9823"/>
            <a:ext cx="12191999" cy="4948177"/>
          </a:xfrm>
          <a:solidFill>
            <a:srgbClr val="CC00CC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r-Cyrl-RS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БИОЛОГИЈА</a:t>
            </a:r>
          </a:p>
          <a:p>
            <a:pPr marL="0" indent="0" algn="ctr">
              <a:buNone/>
            </a:pP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5.РАЗРЕД:</a:t>
            </a:r>
            <a:endParaRPr lang="sr-Cyrl-RS" sz="2400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ПРВО МЕСТО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                                                         </a:t>
            </a:r>
          </a:p>
          <a:p>
            <a:pPr marL="0" indent="0" algn="ctr">
              <a:buNone/>
            </a:pP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ПРВО МЕСТО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</a:t>
            </a:r>
          </a:p>
          <a:p>
            <a:pPr marL="0" indent="0" algn="ctr">
              <a:buNone/>
            </a:pP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6.РАЗРЕД:</a:t>
            </a:r>
            <a:endParaRPr lang="sr-Latn-RS" sz="2400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ДРУГО МЕСТО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                                                          </a:t>
            </a: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ТРЕЋЕ МЕСТО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</a:t>
            </a:r>
          </a:p>
          <a:p>
            <a:pPr marL="0" indent="0" algn="ctr">
              <a:buNone/>
            </a:pP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8.РАЗРЕД:</a:t>
            </a:r>
            <a:endParaRPr lang="sr-Latn-RS" sz="2400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 ТРЕЋА НАГРАДА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                                                                             </a:t>
            </a: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ПЛАСМАН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 ТАКМИЧЕЊЕ</a:t>
            </a:r>
          </a:p>
          <a:p>
            <a:pPr marL="0" indent="0" algn="ctr">
              <a:buNone/>
            </a:pPr>
            <a:endParaRPr lang="sr-Latn-RS" sz="2400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Latn-RS" sz="2400" dirty="0"/>
          </a:p>
        </p:txBody>
      </p:sp>
    </p:spTree>
    <p:extLst>
      <p:ext uri="{BB962C8B-B14F-4D97-AF65-F5344CB8AC3E}">
        <p14:creationId xmlns:p14="http://schemas.microsoft.com/office/powerpoint/2010/main" val="260726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26"/>
    </mc:Choice>
    <mc:Fallback xmlns="">
      <p:transition spd="slow" advTm="8126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909822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ЛАНА АНДРИЋ</a:t>
            </a: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УЧЕНИЦА 8-2 РАЗРЕДА</a:t>
            </a: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МЕНТОРИ: ПРОФ.БИЉАНА БОРИЋ, ПРОФ. ЈЕЛЕНА КОСТИЋ</a:t>
            </a:r>
            <a:endParaRPr lang="sr-Latn-R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9823"/>
            <a:ext cx="12191999" cy="4948177"/>
          </a:xfrm>
          <a:solidFill>
            <a:srgbClr val="CC00CC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8.РАЗРЕД:</a:t>
            </a:r>
            <a:endParaRPr lang="sr-Cyrl-RS" sz="2400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Cyrl-RS" sz="2400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НЕМАЧКИ ЈЕЗИК</a:t>
            </a: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ПРВО МЕСТО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                                                         </a:t>
            </a: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ДРУГО МЕСТО 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</a:t>
            </a: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ПЛАСМАН И УЧЕШЋЕ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 НА РЕПУБЛИЧКОМ ТАКМИЧЕЊУ</a:t>
            </a:r>
          </a:p>
          <a:p>
            <a:pPr marL="0" indent="0" algn="ctr">
              <a:buNone/>
            </a:pPr>
            <a:endParaRPr lang="sr-Cyrl-RS" sz="2400" b="1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ЛИКОВНА КУЛТУРА</a:t>
            </a:r>
            <a:endParaRPr lang="sr-Latn-RS" sz="2400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ИЗЛОЖЕН РАД НА 71. ИЗЛОЖБИ РАДОВА ДЕЦЕ И ОМЛАДИНЕ СРБИЈЕ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                    СА МЕЂУНАРОДНИМ УЧЕШЋЕМ(6042 РАДА НА КОНКУРСУ)                                        </a:t>
            </a:r>
            <a:endParaRPr lang="sr-Latn-RS" sz="2400" dirty="0">
              <a:ln w="0"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21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27"/>
    </mc:Choice>
    <mc:Fallback xmlns="">
      <p:transition spd="slow" advTm="7527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909822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МИЛА СЕКУЛИЋ</a:t>
            </a:r>
            <a:r>
              <a:rPr lang="sr-Cyrl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sr-Latn-RS" sz="2400" dirty="0"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9823"/>
            <a:ext cx="12191999" cy="4948177"/>
          </a:xfrm>
          <a:solidFill>
            <a:srgbClr val="CC00CC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sr-Cyrl-RS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dirty="0">
                <a:latin typeface="Bahnschrift SemiBold" panose="020B0502040204020203" pitchFamily="34" charset="0"/>
              </a:rPr>
              <a:t/>
            </a:r>
            <a:br>
              <a:rPr lang="sr-Cyrl-RS" dirty="0">
                <a:latin typeface="Bahnschrift SemiBold" panose="020B0502040204020203" pitchFamily="34" charset="0"/>
              </a:rPr>
            </a:br>
            <a:r>
              <a:rPr lang="sr-Cyrl-RS" dirty="0">
                <a:latin typeface="Bahnschrift SemiBold" panose="020B0502040204020203" pitchFamily="34" charset="0"/>
              </a:rPr>
              <a:t/>
            </a:r>
            <a:br>
              <a:rPr lang="sr-Cyrl-RS" dirty="0">
                <a:latin typeface="Bahnschrift SemiBold" panose="020B0502040204020203" pitchFamily="34" charset="0"/>
              </a:rPr>
            </a:br>
            <a:endParaRPr lang="sr-Cyrl-RS" sz="2400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Cyrl-R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179" y="1268042"/>
            <a:ext cx="3679793" cy="532502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3336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1"/>
    </mc:Choice>
    <mc:Fallback xmlns="">
      <p:transition spd="slow" advTm="7191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06310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МИЛА СЕКУЛИЋ</a:t>
            </a:r>
            <a:endParaRPr lang="sr-Latn-RS" sz="54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22961"/>
            <a:ext cx="12191999" cy="6035040"/>
          </a:xfrm>
          <a:solidFill>
            <a:srgbClr val="CC00CC"/>
          </a:solidFill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sz="34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ДАРОВИТА УЧЕНИЦА ИЗ ОБЛАСТИ МУЗИКЕ-</a:t>
            </a:r>
          </a:p>
          <a:p>
            <a:pPr marL="0" indent="0" algn="ctr">
              <a:buNone/>
            </a:pPr>
            <a:r>
              <a:rPr lang="sr-Cyrl-RS" sz="3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ПОХАЂА МУЗИЧКУ ШКОЛУ „ЈОСИП СЛАВЕНСКИ“-</a:t>
            </a:r>
            <a:r>
              <a:rPr lang="sr-Cyrl-RS" sz="3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СВИРА КЛАВИР</a:t>
            </a:r>
          </a:p>
          <a:p>
            <a:pPr algn="ctr"/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ДОБИТНИЦА</a:t>
            </a:r>
            <a:r>
              <a:rPr lang="sr-Latn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3</a:t>
            </a:r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ВИДОВДАНСКЕ</a:t>
            </a:r>
            <a:r>
              <a:rPr lang="sr-Latn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НАГРАДЕ 2022/23. 2023/24. 2024/25.</a:t>
            </a:r>
          </a:p>
          <a:p>
            <a:pPr algn="ctr"/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ДОБИТНИЦА 2 ПОХВАЛЕ 2023. / 2024. И </a:t>
            </a:r>
            <a:r>
              <a:rPr lang="sr-Cyrl-RS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ДИПЛОМЕ </a:t>
            </a:r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„ТАЛЕНТИ 2025.“</a:t>
            </a:r>
          </a:p>
          <a:p>
            <a:pPr marL="0" indent="0" algn="ctr">
              <a:buNone/>
            </a:pPr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ОД ПОКРАЈИНСКЕ ВЛАДЕ ЗА МУЗИЧКО СТВАРАЛАШТВО И ПОСТИГНУТЕ УСПЕХЕ</a:t>
            </a:r>
          </a:p>
          <a:p>
            <a:pPr marL="0" indent="0" algn="ctr">
              <a:buNone/>
            </a:pPr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ОДЛИЧНА УЧЕНИЦА 5,00 У МУЗИЧКОЈ ШКОЛИ-ДОБИТНИЦА ДИПЛОМА ИЗ МУЗИЧКЕ ШКОЛЕ  </a:t>
            </a:r>
          </a:p>
          <a:p>
            <a:pPr marL="0" indent="0" algn="ctr">
              <a:buNone/>
            </a:pPr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УЧЕСНИК НА ТАКМИЧЕЊИМА</a:t>
            </a:r>
            <a:r>
              <a:rPr lang="sr-Latn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</a:t>
            </a:r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ИЗ РАЗНИХ ОБЛАСТИ </a:t>
            </a:r>
            <a:b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(СРПСКОГ ЈЕЗИКА И ЈЕЗИЧКЕ КУЛТУРЕ, ЛИКОВНЕ КУЛТУРЕ,                                                      ИСТОРИЈЕ, БИОЛОГИЈЕ, ГЕОГРАФИЈЕ)</a:t>
            </a:r>
            <a:b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НОСИЛАЦ  ДИПЛОМЕ „ВУК КАРАЏИЋ“</a:t>
            </a:r>
            <a:b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НОСИЛАЦ ДИПЛОМЕ „ДОСИТЕЈ ОБРАДОВИЋ“ </a:t>
            </a:r>
          </a:p>
          <a:p>
            <a:pPr marL="0" indent="0" algn="ctr">
              <a:buNone/>
            </a:pPr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ИЗ СРПСКОГЈЕЗИКА И КЊИЖЕВНОСТИ, ИСТОРИЈЕ, БИОЛОГИЈЕ, ГЕОГРАФИЈЕ)</a:t>
            </a:r>
          </a:p>
          <a:p>
            <a:pPr marL="0" indent="0" algn="ctr">
              <a:buNone/>
            </a:pPr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УЧЕСНИЦА У ЕРАЗМУС+ ПРОЈЕКТИМА –“ОВО ЈЕ СРБИЈА“ 2022.</a:t>
            </a:r>
            <a:r>
              <a:rPr lang="sr-Latn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,</a:t>
            </a:r>
            <a:r>
              <a:rPr lang="sr-Latn-RS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Curious</a:t>
            </a:r>
            <a:r>
              <a:rPr lang="sr-Latn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</a:t>
            </a:r>
            <a:r>
              <a:rPr lang="sr-Latn-RS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and</a:t>
            </a:r>
            <a:r>
              <a:rPr lang="sr-Latn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</a:t>
            </a:r>
            <a:r>
              <a:rPr lang="sr-Latn-RS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flourishing</a:t>
            </a:r>
            <a:r>
              <a:rPr lang="sr-Latn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</a:t>
            </a:r>
            <a:r>
              <a:rPr lang="sr-Latn-RS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schools</a:t>
            </a:r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2024.</a:t>
            </a:r>
            <a:b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sz="3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КАНДИДАТ ЗА ЂАКА ГЕНЕРАЦИЈЕ</a:t>
            </a:r>
            <a:endParaRPr lang="sr-Latn-RS" sz="3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39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54"/>
    </mc:Choice>
    <mc:Fallback xmlns="">
      <p:transition spd="slow" advTm="13754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909822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МИЛА СЕКУЛИЋ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УЧЕНИЦА 5-6 РАЗРЕДА</a:t>
            </a:r>
            <a:b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МЕНТОРИ:ПРОФ.НАТАША МИЦИЋ,</a:t>
            </a:r>
            <a:r>
              <a:rPr lang="sr-Latn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ПРОФ.ИВАНА ЂУРЂЕВ, СПОЉНИ САРАДНИК</a:t>
            </a:r>
            <a:endParaRPr lang="sr-Latn-R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9823"/>
            <a:ext cx="12191999" cy="4948177"/>
          </a:xfrm>
          <a:solidFill>
            <a:srgbClr val="CC00CC"/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sr-Cyrl-RS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СРПСКИ ЈЕЗИК И ЈЕЗИЧКА КУЛТУРА</a:t>
            </a: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5.РАЗРЕД:</a:t>
            </a: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ТРЕЋЕ МЕСТО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  <a:endParaRPr lang="sr-Cyrl-RS" sz="2400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ТРЕЋЕ МЕСТО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</a:t>
            </a:r>
            <a:endParaRPr lang="sr-Latn-RS" sz="2400" b="1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8.РАЗРЕД:</a:t>
            </a: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ПРВО МЕСТО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  <a:endParaRPr lang="sr-Cyrl-RS" sz="2400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ТРЕЋЕ МЕСТО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</a:t>
            </a:r>
            <a:endParaRPr lang="sr-Latn-RS" sz="2400" b="1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algn="ctr"/>
            <a:endParaRPr lang="sr-Cyrl-R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Latn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 </a:t>
            </a:r>
            <a:r>
              <a:rPr lang="sr-Cyrl-RS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ПОХАЂА МУЗИЧКУ ШКОЛУ „ЈОСИП СЛАВЕНСКИ“ НОВИ САД (КЛАВИР)</a:t>
            </a:r>
            <a:endParaRPr lang="sr-Cyrl-RS" sz="24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ПРВА НАГРАДА 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РЕПУБЛИЧКОМ ТАКМИЧЕЊУ ИЗ СОЛФЕЂА</a:t>
            </a:r>
          </a:p>
          <a:p>
            <a:pPr marL="0" indent="0" algn="ctr">
              <a:buNone/>
            </a:pP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ДРУГА НАГРАДА 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СА ЕКИПНОГ ФЕСТИВАЛА СОЛФЕЂА „СЛАВЕНСКИ</a:t>
            </a: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“</a:t>
            </a:r>
            <a:r>
              <a:rPr lang="sr-Latn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</a:t>
            </a:r>
            <a:endParaRPr lang="sr-Cyrl-R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ДОБИТНИЦА ВИДОВДАНСКЕ НАГРАДЕ</a:t>
            </a:r>
          </a:p>
          <a:p>
            <a:pPr algn="ctr"/>
            <a:endParaRPr lang="sr-Cyrl-R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endParaRPr lang="sr-Latn-RS" sz="2400" dirty="0"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17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79"/>
    </mc:Choice>
    <mc:Fallback xmlns="">
      <p:transition spd="slow" advTm="8879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551007"/>
          </a:xfrm>
          <a:solidFill>
            <a:srgbClr val="CC00CC"/>
          </a:solidFill>
        </p:spPr>
        <p:txBody>
          <a:bodyPr>
            <a:normAutofit fontScale="90000"/>
          </a:bodyPr>
          <a:lstStyle/>
          <a:p>
            <a:pPr algn="ctr"/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МИЛА СЕКУЛИЋ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УЧЕНИЦА 6-6/8-6 РАЗРЕДА</a:t>
            </a:r>
            <a:b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МЕНТОРИ: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ПРОФ.</a:t>
            </a:r>
            <a:r>
              <a:rPr lang="sr-Latn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НИКОЛИНА ЂУРИЋ, ПРОФ. МИРЈАНА ЖДРЊА, ПРОФ. ВЕСНА КАЛОПЕР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,                                        ПРОФ. ЈЕЛЕНА КОСТИЋ        </a:t>
            </a:r>
            <a:endParaRPr lang="sr-Latn-R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1009"/>
            <a:ext cx="12191999" cy="5306992"/>
          </a:xfrm>
          <a:solidFill>
            <a:srgbClr val="CC00CC"/>
          </a:solidFill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r>
              <a:rPr lang="sr-Cyrl-RS" sz="51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itchFamily="34" charset="0"/>
                <a:cs typeface="Times New Roman" panose="02020603050405020304" pitchFamily="18" charset="0"/>
              </a:rPr>
              <a:t>6.РАЗРЕД:</a:t>
            </a:r>
          </a:p>
          <a:p>
            <a:pPr marL="0" indent="0" algn="ctr">
              <a:buNone/>
            </a:pPr>
            <a:r>
              <a:rPr lang="sr-Cyrl-RS" sz="60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itchFamily="34" charset="0"/>
                <a:cs typeface="Times New Roman" panose="02020603050405020304" pitchFamily="18" charset="0"/>
              </a:rPr>
              <a:t>ИСТОРИЈА</a:t>
            </a:r>
            <a:endParaRPr lang="sr-Cyrl-RS" sz="6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42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ТРЕЋЕ МЕСТО </a:t>
            </a:r>
            <a:r>
              <a:rPr lang="sr-Cyrl-RS" sz="4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</a:p>
          <a:p>
            <a:pPr marL="0" indent="0" algn="ctr">
              <a:buNone/>
            </a:pPr>
            <a:r>
              <a:rPr lang="sr-Cyrl-RS" sz="42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ПЛАСМАН И УЧЕШЋЕ </a:t>
            </a:r>
            <a:r>
              <a:rPr lang="sr-Cyrl-RS" sz="4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 </a:t>
            </a:r>
            <a:endParaRPr lang="sr-Cyrl-RS" sz="4200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Cyrl-RS" sz="3300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60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itchFamily="34" charset="0"/>
                <a:cs typeface="Times New Roman" panose="02020603050405020304" pitchFamily="18" charset="0"/>
              </a:rPr>
              <a:t>БИОЛОГИЈА</a:t>
            </a:r>
            <a:endParaRPr lang="sr-Cyrl-RS" sz="6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42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ТРЕЋЕ МЕСТО </a:t>
            </a:r>
            <a:r>
              <a:rPr lang="sr-Cyrl-RS" sz="4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</a:p>
          <a:p>
            <a:pPr marL="0" indent="0" algn="ctr">
              <a:buNone/>
            </a:pPr>
            <a:r>
              <a:rPr lang="sr-Cyrl-RS" sz="42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ПЛАСМАН И УЧЕШЋЕ </a:t>
            </a:r>
            <a:r>
              <a:rPr lang="sr-Cyrl-RS" sz="4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 </a:t>
            </a:r>
            <a:endParaRPr lang="sr-Cyrl-RS" sz="4200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Cyrl-RS" sz="3300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60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itchFamily="34" charset="0"/>
                <a:cs typeface="Times New Roman" panose="02020603050405020304" pitchFamily="18" charset="0"/>
              </a:rPr>
              <a:t>8.РАЗРЕД:</a:t>
            </a:r>
          </a:p>
          <a:p>
            <a:pPr marL="0" indent="0" algn="ctr">
              <a:buNone/>
            </a:pPr>
            <a:r>
              <a:rPr lang="sr-Cyrl-RS" sz="60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itchFamily="34" charset="0"/>
                <a:cs typeface="Times New Roman" panose="02020603050405020304" pitchFamily="18" charset="0"/>
              </a:rPr>
              <a:t> ГЕОГРАФИЈА</a:t>
            </a:r>
          </a:p>
          <a:p>
            <a:pPr marL="0" indent="0" algn="ctr">
              <a:buNone/>
            </a:pPr>
            <a:r>
              <a:rPr lang="sr-Cyrl-RS" sz="50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itchFamily="34" charset="0"/>
                <a:cs typeface="Times New Roman" panose="02020603050405020304" pitchFamily="18" charset="0"/>
              </a:rPr>
              <a:t>ТРЕЋЕ МЕСТО </a:t>
            </a:r>
            <a:r>
              <a:rPr lang="sr-Cyrl-RS" sz="5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</a:p>
          <a:p>
            <a:pPr marL="0" indent="0" algn="ctr">
              <a:buNone/>
            </a:pPr>
            <a:endParaRPr lang="sr-Cyrl-RS" sz="5000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60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ЛИКОВНА КУЛТУРА</a:t>
            </a:r>
          </a:p>
          <a:p>
            <a:pPr marL="0" indent="0" algn="ctr">
              <a:buNone/>
            </a:pPr>
            <a:r>
              <a:rPr lang="sr-Cyrl-RS" sz="50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ИЗЛОЖЕН РАД </a:t>
            </a:r>
            <a:r>
              <a:rPr lang="sr-Cyrl-RS" sz="50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У ЛИКОВНОМ ЦЕНТРУ СА КОНКУРСА “СВЕТОСАВЉЕ И НАШЕ ДОБА“</a:t>
            </a:r>
          </a:p>
          <a:p>
            <a:pPr marL="0" indent="0" algn="ctr">
              <a:buNone/>
            </a:pPr>
            <a:endParaRPr lang="sr-Cyrl-RS" sz="3300" b="1" u="sng" dirty="0"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algn="ctr"/>
            <a:endParaRPr lang="sr-Latn-RS" sz="3300" dirty="0"/>
          </a:p>
        </p:txBody>
      </p:sp>
    </p:spTree>
    <p:extLst>
      <p:ext uri="{BB962C8B-B14F-4D97-AF65-F5344CB8AC3E}">
        <p14:creationId xmlns:p14="http://schemas.microsoft.com/office/powerpoint/2010/main" val="390317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17"/>
    </mc:Choice>
    <mc:Fallback xmlns="">
      <p:transition spd="slow" advTm="13117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909822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МИЛА СЕКУЛИЋ</a:t>
            </a:r>
            <a:r>
              <a:rPr lang="sr-Cyrl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sr-Latn-RS" sz="2400" dirty="0"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88720"/>
            <a:ext cx="12191999" cy="5721532"/>
          </a:xfrm>
          <a:solidFill>
            <a:srgbClr val="CC00CC"/>
          </a:solidFill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endParaRPr lang="sr-Cyrl-RS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41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ВАНШКОЛСКИ РАД:</a:t>
            </a:r>
          </a:p>
          <a:p>
            <a:pPr marL="0" indent="0" algn="ctr">
              <a:buNone/>
            </a:pPr>
            <a:endParaRPr lang="sr-Cyrl-RS" sz="30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sz="36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МУЗИЧКО СТВАРАЛАШТВО И ТАКМИЧЕЊА ИЗ </a:t>
            </a:r>
            <a:r>
              <a:rPr lang="ru-RU" sz="36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ТЕОРИЈЕ МУЗИКЕ:</a:t>
            </a:r>
          </a:p>
          <a:p>
            <a:pPr marL="0" indent="0" algn="ctr">
              <a:buNone/>
            </a:pPr>
            <a:endParaRPr lang="sr-Cyrl-RS" sz="36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sz="30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sz="30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ПОСТИГНУЋА:</a:t>
            </a:r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endParaRPr lang="sr-Cyrl-RS" sz="2400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ПРВА НАГРАДА </a:t>
            </a:r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(100 БОДОВА) НА РЕПУБЛИЧКОМ ТАКМИЧЕЊУ ИЗ СОЛФЕЂА                                     И ТЕОРЕТСКИХ ПРЕДМЕТА (2022)</a:t>
            </a:r>
          </a:p>
          <a:p>
            <a:pPr algn="ctr"/>
            <a:r>
              <a:rPr lang="ru-RU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ПРВА НАГРАДА </a:t>
            </a:r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(100 БОДОВА) НА РЕПУБЛИЧКОМ ТАКМИЧЕЊУ ИЗ СОЛФЕЂА                                   И ТЕОРЕТСКИХ ПРЕДМЕТА (2023)</a:t>
            </a:r>
          </a:p>
          <a:p>
            <a:pPr algn="ctr"/>
            <a:r>
              <a:rPr lang="ru-RU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ПРВА НАГРАДА </a:t>
            </a:r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(100 БОДОВА) НА РЕПУБЛИЧКОМ ТАКМИЧЕЊУ ИЗ СОЛФЕЂА                       И ТЕОРЕТСКИХ ПРЕДМЕТА (2024)</a:t>
            </a:r>
          </a:p>
          <a:p>
            <a:pPr algn="ctr"/>
            <a:r>
              <a:rPr lang="ru-RU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ПРВА НАГРАДА </a:t>
            </a:r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(99 БОДОВА) НА РЕПУБЛИЧКОМ ТАКМИЧЕЊУ ИЗ СОЛФЕЂА                                       И ТЕОРЕТСКИХ ПРЕДМЕТА (2025)</a:t>
            </a:r>
          </a:p>
          <a:p>
            <a:pPr marL="0" indent="0" algn="ctr">
              <a:buNone/>
            </a:pPr>
            <a:endParaRPr lang="sr-Cyrl-RS" sz="2400" b="1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1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77"/>
    </mc:Choice>
    <mc:Fallback xmlns="">
      <p:transition spd="slow" advTm="9177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909822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АЛЕКСА ЧАВИЋ</a:t>
            </a:r>
            <a:r>
              <a:rPr lang="sr-Cyrl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sr-Latn-RS" sz="2400" dirty="0"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9823"/>
            <a:ext cx="12191999" cy="4948177"/>
          </a:xfrm>
          <a:solidFill>
            <a:srgbClr val="CC00CC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sr-Cyrl-RS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dirty="0">
                <a:latin typeface="Bahnschrift SemiBold" panose="020B0502040204020203" pitchFamily="34" charset="0"/>
              </a:rPr>
              <a:t/>
            </a:r>
            <a:br>
              <a:rPr lang="sr-Cyrl-RS" dirty="0">
                <a:latin typeface="Bahnschrift SemiBold" panose="020B0502040204020203" pitchFamily="34" charset="0"/>
              </a:rPr>
            </a:br>
            <a:r>
              <a:rPr lang="sr-Cyrl-RS" dirty="0">
                <a:latin typeface="Bahnschrift SemiBold" panose="020B0502040204020203" pitchFamily="34" charset="0"/>
              </a:rPr>
              <a:t/>
            </a:r>
            <a:br>
              <a:rPr lang="sr-Cyrl-RS" dirty="0">
                <a:latin typeface="Bahnschrift SemiBold" panose="020B0502040204020203" pitchFamily="34" charset="0"/>
              </a:rPr>
            </a:br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sz="2400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Cyrl-R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322" y="1318453"/>
            <a:ext cx="3336388" cy="500238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4704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5"/>
    </mc:Choice>
    <mc:Fallback xmlns="">
      <p:transition spd="slow" advTm="5025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64355"/>
          </a:xfrm>
          <a:solidFill>
            <a:srgbClr val="CC00CC"/>
          </a:solidFill>
        </p:spPr>
        <p:txBody>
          <a:bodyPr>
            <a:normAutofit fontScale="90000"/>
          </a:bodyPr>
          <a:lstStyle/>
          <a:p>
            <a:pPr algn="ctr"/>
            <a:r>
              <a:rPr lang="sr-Cyrl-RS" sz="6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АЛЕКСА ЧАВИЋ</a:t>
            </a:r>
            <a:br>
              <a:rPr lang="sr-Cyrl-RS" sz="6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endParaRPr lang="sr-Latn-RS" sz="27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3111"/>
            <a:ext cx="12191999" cy="5954890"/>
          </a:xfrm>
          <a:solidFill>
            <a:srgbClr val="CC00CC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ДАРОВИТИ УЧЕНИК ЗА МАТЕМАТИКУ</a:t>
            </a:r>
          </a:p>
          <a:p>
            <a:pPr algn="ctr"/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УСПЕСИ НА ТАКМИЧЕЊИМА ИЗ МАТЕМАТИКЕ ОД 1.РАЗРЕДА</a:t>
            </a:r>
          </a:p>
          <a:p>
            <a:pPr marL="0" indent="0" algn="ctr">
              <a:buNone/>
            </a:pP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УЧЕСНИК НА ТАКМИЧЕЊУ РЕПУБЛИЧКОГ НИВОА У ПРВОМ, ЧЕТВРТОМ И ШЕСТОМ РАЗРЕДУ (ДРУГА НАГРАДА ИЗ МАТЕМАТИКЕ У 6. РАЗРЕДУ)</a:t>
            </a:r>
          </a:p>
          <a:p>
            <a:pPr lvl="0" algn="ctr"/>
            <a:endParaRPr lang="sr-Cyrl-R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lvl="0" indent="0" algn="ctr">
              <a:buNone/>
            </a:pP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НОСИЛАЦ ДИПЛОМЕ „ВУК КАРАЏИЋ“</a:t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НОСИЛАЦ ДИПЛОМЕ „ДОСИТЕЈ ОБРАДОВИЋ“ ИЗ МАТЕМАТИКЕ И БИОЛОГИЈЕ</a:t>
            </a:r>
          </a:p>
          <a:p>
            <a:pPr marL="0" lvl="0" indent="0" algn="ctr">
              <a:buNone/>
            </a:pP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ДОБИТНИК ВИДОВДАНСКЕ НАГРАДЕ 2023/24.</a:t>
            </a:r>
          </a:p>
          <a:p>
            <a:pPr marL="0" lvl="0" indent="0" algn="ctr">
              <a:buNone/>
            </a:pP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КАНДИДАТ ЗА ЂАКА ГЕНЕРАЦИЈЕ</a:t>
            </a: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                                </a:t>
            </a:r>
            <a:endParaRPr lang="sr-Latn-R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sr-Cyrl-RS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sr-Cyrl-RS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ВАНШКОЛСКИ </a:t>
            </a:r>
            <a:r>
              <a:rPr lang="sr-Cyrl-RS" b="1" u="sng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РАД:КОШАРКА</a:t>
            </a:r>
            <a:endParaRPr lang="sr-Cyrl-RS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89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98"/>
    </mc:Choice>
    <mc:Fallback xmlns="">
      <p:transition spd="slow" advTm="6798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64355"/>
          </a:xfrm>
          <a:solidFill>
            <a:srgbClr val="CC00CC"/>
          </a:solidFill>
        </p:spPr>
        <p:txBody>
          <a:bodyPr>
            <a:normAutofit fontScale="90000"/>
          </a:bodyPr>
          <a:lstStyle/>
          <a:p>
            <a:pPr algn="ctr"/>
            <a:r>
              <a:rPr lang="sr-Latn-RS" sz="6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A</a:t>
            </a:r>
            <a:r>
              <a:rPr lang="sr-Cyrl-RS" sz="6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ЛЕКСА ЧАВИЋ</a:t>
            </a: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УЧЕНИК 1-1/4-1 РАЗРЕДА</a:t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МЕНТОРИ: ПРОФ. СНЕЖАНА НЕДЕЉКОВИЋ, ПРОФ.ДАНИЕЛА ИВКОВ</a:t>
            </a:r>
            <a:endParaRPr lang="sr-Latn-R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4357"/>
            <a:ext cx="12191999" cy="5593644"/>
          </a:xfrm>
          <a:solidFill>
            <a:srgbClr val="CC00CC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sr-Cyrl-RS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МАТЕМАТИКА</a:t>
            </a:r>
          </a:p>
          <a:p>
            <a:pPr marL="0" indent="0" algn="ctr">
              <a:buNone/>
            </a:pP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1.РАЗРЕД:</a:t>
            </a:r>
          </a:p>
          <a:p>
            <a:pPr marL="0" indent="0" algn="ctr">
              <a:buNone/>
            </a:pPr>
            <a:r>
              <a:rPr lang="sr-Cyrl-RS" sz="22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ТРЕЋА НАГРАДА</a:t>
            </a:r>
            <a:r>
              <a:rPr lang="sr-Cyrl-RS" sz="22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 НА  МЕЂУНАРОДНОЈ МАТЕМАТИЧКОЈ СМОТРИ „КЕНГУР БЕЗ ГРАНИЦА</a:t>
            </a:r>
          </a:p>
          <a:p>
            <a:pPr marL="0" indent="0" algn="ctr">
              <a:buNone/>
            </a:pPr>
            <a:r>
              <a:rPr lang="sr-Cyrl-RS" sz="22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ПЛАСМАН</a:t>
            </a:r>
            <a:r>
              <a:rPr lang="en-US" sz="22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sr-Cyrl-RS" sz="22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И УЧЕШЋЕ </a:t>
            </a:r>
            <a:r>
              <a:rPr lang="sr-Cyrl-RS" sz="22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НА ФИНАЛНОМ РЕПУБЛИЧКО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М </a:t>
            </a:r>
            <a:r>
              <a:rPr lang="sr-Cyrl-RS" sz="22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ТАКМИЧЕЊУ                                               “КЕНГУР БЕЗ ГРАНИЦА”</a:t>
            </a:r>
            <a:endParaRPr lang="en-US" sz="2200" b="1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pPr marL="18288" indent="0" algn="ctr">
              <a:buNone/>
            </a:pP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3.РАЗРЕД:</a:t>
            </a:r>
          </a:p>
          <a:p>
            <a:pPr marL="18288" indent="0" algn="ctr">
              <a:buNone/>
            </a:pP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itchFamily="18" charset="0"/>
              </a:rPr>
              <a:t>ПОХВАЛА  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itchFamily="18" charset="0"/>
              </a:rPr>
              <a:t>НА ОПШТИНСКОМ ТАКМИЧЕЊУ </a:t>
            </a:r>
            <a:endParaRPr lang="sr-Cyrl-RS" sz="2400" b="1" u="sng" cap="all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Bahnschrift SemiBold" panose="020B0502040204020203" pitchFamily="34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4.РАЗРЕД:</a:t>
            </a:r>
            <a:endParaRPr lang="sr-Cyrl-RS" sz="2400" b="1" u="sng" cap="all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Bahnschrift SemiBold" panose="020B0502040204020203" pitchFamily="34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sr-Cyrl-RS" sz="20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itchFamily="18" charset="0"/>
              </a:rPr>
              <a:t>ДРУГО МЕСТО </a:t>
            </a:r>
            <a:r>
              <a:rPr lang="sr-Cyrl-RS" sz="20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itchFamily="18" charset="0"/>
              </a:rPr>
              <a:t>НА ОПШТИНСКОМ ТАКМИЧЕЊУ</a:t>
            </a:r>
          </a:p>
          <a:p>
            <a:pPr marL="0" indent="0" algn="ctr">
              <a:buNone/>
            </a:pPr>
            <a:r>
              <a:rPr lang="sr-Cyrl-RS" sz="20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itchFamily="18" charset="0"/>
              </a:rPr>
              <a:t>ПОХВАЛА </a:t>
            </a:r>
            <a:r>
              <a:rPr lang="sr-Cyrl-RS" sz="20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itchFamily="18" charset="0"/>
              </a:rPr>
              <a:t>НА ОКРУЖНОМ ТАКМИЧЕЊУ</a:t>
            </a:r>
            <a:endParaRPr lang="sr-Cyrl-RS" sz="2000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sr-Cyrl-RS" sz="20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itchFamily="18" charset="0"/>
              </a:rPr>
              <a:t>ДРУГА НАГРАДА</a:t>
            </a:r>
            <a:r>
              <a:rPr lang="sr-Cyrl-RS" sz="20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itchFamily="18" charset="0"/>
              </a:rPr>
              <a:t> НА МЕЂУНАРОДНОЈ МАТЕМАТИЧКОЈ СМОТРИ “КЕНГУР БЕЗ ГРАНИЦА“</a:t>
            </a:r>
          </a:p>
          <a:p>
            <a:pPr marL="0" indent="0" algn="ctr">
              <a:buNone/>
            </a:pPr>
            <a:r>
              <a:rPr lang="sr-Cyrl-RS" sz="20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itchFamily="18" charset="0"/>
              </a:rPr>
              <a:t>ПЛАСМАН И УЧЕШЋЕ </a:t>
            </a:r>
            <a:r>
              <a:rPr lang="sr-Cyrl-RS" sz="20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itchFamily="18" charset="0"/>
              </a:rPr>
              <a:t>НА ФИНАЛНОЈ- РЕПУБЛИЧКОЈ СМОТРИ “</a:t>
            </a:r>
            <a:r>
              <a:rPr lang="sr-Cyrl-RS" sz="22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itchFamily="18" charset="0"/>
              </a:rPr>
              <a:t>КЕНГУР БЕЗ ГРАНИЦА“</a:t>
            </a:r>
          </a:p>
          <a:p>
            <a:pPr marL="18288" indent="0" algn="ctr">
              <a:buNone/>
            </a:pPr>
            <a:endParaRPr lang="sr-Cyrl-RS" sz="2400" b="1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1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41"/>
    </mc:Choice>
    <mc:Fallback xmlns="">
      <p:transition spd="slow" advTm="1054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446834"/>
          </a:xfrm>
          <a:solidFill>
            <a:srgbClr val="CC00CC"/>
          </a:solidFill>
        </p:spPr>
        <p:txBody>
          <a:bodyPr>
            <a:normAutofit fontScale="90000"/>
          </a:bodyPr>
          <a:lstStyle/>
          <a:p>
            <a:pPr algn="ctr"/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СТЕФАН РИСТИЋ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/>
            </a:r>
            <a:b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УЧЕНИК 5-4</a:t>
            </a:r>
            <a:r>
              <a:rPr lang="sr-Latn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/ 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8</a:t>
            </a:r>
            <a:r>
              <a:rPr lang="sr-Latn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-4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 РАЗРЕДА</a:t>
            </a:r>
            <a:b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МЕНТОРИ:  ПРОФ. НИКОЛИНА ЂУРИЋ, ПРОФ. ЈЕЛЕНА КОСТИЋ</a:t>
            </a:r>
            <a:endParaRPr lang="sr-Latn-R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6835"/>
            <a:ext cx="12191999" cy="5411165"/>
          </a:xfrm>
          <a:solidFill>
            <a:srgbClr val="CC00CC"/>
          </a:solidFill>
          <a:ln>
            <a:solidFill>
              <a:srgbClr val="CC0099"/>
            </a:solidFill>
          </a:ln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sr-Cyrl-RS" sz="36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ИСТОРИЈА</a:t>
            </a:r>
          </a:p>
          <a:p>
            <a:pPr marL="0" indent="0" algn="ctr">
              <a:buNone/>
            </a:pP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5.РАЗРЕД:</a:t>
            </a:r>
            <a:endParaRPr lang="sr-Latn-RS" sz="2400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ПРВО МЕСТО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  <a:endParaRPr lang="sr-Cyrl-RS" sz="2400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ПРВО МЕСТО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</a:t>
            </a:r>
            <a:endParaRPr lang="sr-Latn-RS" sz="2400" b="1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Latn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6</a:t>
            </a: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.РАЗРЕД:</a:t>
            </a:r>
            <a:endParaRPr lang="sr-Cyrl-RS" sz="2400" b="1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ДРУГО МЕСТО 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                                                                                                    Т</a:t>
            </a: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РЕЋЕ МЕСТО 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</a:t>
            </a:r>
            <a:endParaRPr lang="sr-Cyrl-RS" sz="2400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8.РАЗРЕД:</a:t>
            </a:r>
          </a:p>
          <a:p>
            <a:pPr marL="0" indent="0" algn="ctr">
              <a:buNone/>
            </a:pP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ДРУГО МЕСТО 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                                                                                                    </a:t>
            </a: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ПЛАСМАН И УЧЕШЋЕ 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</a:t>
            </a:r>
          </a:p>
          <a:p>
            <a:pPr marL="0" indent="0" algn="ctr">
              <a:buNone/>
            </a:pPr>
            <a:endParaRPr lang="sr-Cyrl-RS" sz="2400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ЛИКОВНА КУЛТУРА-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8.РАЗРЕД</a:t>
            </a: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ИЗЛОЖЕН РАД</a:t>
            </a:r>
            <a:r>
              <a:rPr lang="sr-Latn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У ЛИКОВНОМ ЦЕНТРУ СА КОНКУРСА “СВЕТОСАВЉЕ И НАШЕ ДОБА“</a:t>
            </a:r>
          </a:p>
        </p:txBody>
      </p:sp>
    </p:spTree>
    <p:extLst>
      <p:ext uri="{BB962C8B-B14F-4D97-AF65-F5344CB8AC3E}">
        <p14:creationId xmlns:p14="http://schemas.microsoft.com/office/powerpoint/2010/main" val="388422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41"/>
    </mc:Choice>
    <mc:Fallback xmlns="">
      <p:transition spd="slow" advTm="10241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2000" cy="1501421"/>
          </a:xfrm>
          <a:solidFill>
            <a:srgbClr val="CC00CC"/>
          </a:solidFill>
        </p:spPr>
        <p:txBody>
          <a:bodyPr>
            <a:normAutofit fontScale="90000"/>
          </a:bodyPr>
          <a:lstStyle/>
          <a:p>
            <a:pPr algn="ctr"/>
            <a:r>
              <a:rPr lang="sr-Latn-RS" sz="6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A</a:t>
            </a:r>
            <a:r>
              <a:rPr lang="sr-Cyrl-RS" sz="6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ЛЕКСА ЧАВИЋ</a:t>
            </a:r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7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УЧЕНИК 5-1/7-1 РАЗРЕДА</a:t>
            </a:r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МЕНТОР: ПРОФ. РАДЕ УГАРКОВИЋ</a:t>
            </a:r>
            <a:endParaRPr lang="sr-Latn-R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01423"/>
            <a:ext cx="12191999" cy="5356578"/>
          </a:xfrm>
          <a:solidFill>
            <a:srgbClr val="CC00CC"/>
          </a:solidFill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sr-Cyrl-RS" sz="112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МАТЕМАТИКА</a:t>
            </a:r>
            <a:endParaRPr lang="sr-Cyrl-RS" sz="11200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sz="96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5.РАЗРЕД:</a:t>
            </a:r>
            <a:endParaRPr lang="sr-Cyrl-RS" sz="9600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96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ДРУГО МЕСТО </a:t>
            </a:r>
            <a:r>
              <a:rPr lang="sr-Cyrl-RS" sz="96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</a:p>
          <a:p>
            <a:pPr marL="0" indent="0" algn="ctr">
              <a:buNone/>
            </a:pPr>
            <a:r>
              <a:rPr lang="sr-Cyrl-RS" sz="96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ПРВО МЕСТО </a:t>
            </a:r>
            <a:r>
              <a:rPr lang="sr-Cyrl-RS" sz="96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</a:t>
            </a:r>
          </a:p>
          <a:p>
            <a:pPr marL="0" indent="0" algn="ctr">
              <a:buNone/>
            </a:pPr>
            <a:r>
              <a:rPr lang="sr-Cyrl-RS" sz="96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ПОХВАЛА</a:t>
            </a:r>
            <a:r>
              <a:rPr lang="sr-Cyrl-RS" sz="9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 НА МЕЂУНАРОДНОЈ МАТЕМАТИЧКОЈ СМОТРИ „КЕНГУР БЕЗ ГРАНИЦА“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sr-Cyrl-RS" sz="96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6.РАЗРЕД:</a:t>
            </a:r>
            <a:endParaRPr lang="sr-Cyrl-RS" sz="9600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sr-Cyrl-RS" sz="96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ПРВО МЕСТО </a:t>
            </a:r>
            <a:r>
              <a:rPr lang="sr-Cyrl-RS" sz="9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                                                                        </a:t>
            </a:r>
            <a:r>
              <a:rPr lang="sr-Cyrl-RS" sz="96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ДРУГО МЕСТО </a:t>
            </a:r>
            <a:r>
              <a:rPr lang="sr-Cyrl-RS" sz="9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    </a:t>
            </a:r>
          </a:p>
          <a:p>
            <a:pPr marL="0" indent="0" algn="ctr">
              <a:buNone/>
            </a:pPr>
            <a:r>
              <a:rPr lang="sr-Cyrl-RS" sz="96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ДРУГА НАГРАДА </a:t>
            </a:r>
            <a:r>
              <a:rPr lang="sr-Cyrl-RS" sz="9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РЕПУБЛИЧКОМ ТАКМИЧЕЊУ</a:t>
            </a:r>
            <a:endParaRPr lang="sr-Cyrl-RS" sz="9600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96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ПОХВАЛА </a:t>
            </a:r>
            <a:r>
              <a:rPr lang="sr-Cyrl-RS" sz="9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МЕЂУНАРОДНОЈ МАТЕМАТИЧКОЈ СМОТРИ „КЕНГУР БЕЗ ГРАНИЦА“</a:t>
            </a:r>
          </a:p>
          <a:p>
            <a:pPr marL="0" indent="0" algn="ctr">
              <a:buNone/>
            </a:pPr>
            <a:r>
              <a:rPr lang="sr-Cyrl-RS" sz="96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7.РАЗРЕД:</a:t>
            </a:r>
            <a:endParaRPr lang="sr-Cyrl-RS" sz="9600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96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ПОХВАЛА </a:t>
            </a:r>
            <a:r>
              <a:rPr lang="sr-Cyrl-RS" sz="9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МЕЂУНАРОДНОЈ МАТЕМАТИЧКОЈ СМОТРИ „КЕНГУР БЕЗ ГРАНИЦА“</a:t>
            </a:r>
          </a:p>
          <a:p>
            <a:pPr marL="0" indent="0" algn="ctr">
              <a:buNone/>
            </a:pPr>
            <a:endParaRPr lang="sr-Cyrl-RS" sz="9600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Cyrl-RS" sz="9600" b="1" u="sng" dirty="0"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endParaRPr lang="sr-Cyrl-R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51884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10"/>
    </mc:Choice>
    <mc:Fallback xmlns="">
      <p:transition spd="slow" advTm="1001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909822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Latn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A</a:t>
            </a:r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ЛЕКСА ЧАВИЋ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УЧЕНИК 6-1/8-1 РАЗРЕДА</a:t>
            </a:r>
            <a:b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МЕНТОРИ: </a:t>
            </a:r>
            <a:r>
              <a:rPr lang="sr-Cyrl-RS" sz="2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ПРОФ.РАДЕ УГАРКОВИЋ,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 ПРОФ. МИРЈАНА ЖДРЊА </a:t>
            </a:r>
            <a:endParaRPr lang="sr-Latn-R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9823"/>
            <a:ext cx="12191999" cy="4948177"/>
          </a:xfrm>
          <a:solidFill>
            <a:srgbClr val="CC00CC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r-Cyrl-RS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МАТЕМАТИКА</a:t>
            </a:r>
            <a:endParaRPr lang="sr-Cyrl-RS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8.РАЗРЕД:</a:t>
            </a: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ТРЕЋЕ МЕСТО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ТРЕЋЕ МЕСТО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</a:t>
            </a:r>
          </a:p>
          <a:p>
            <a:pPr marL="0" indent="0" algn="ctr">
              <a:buNone/>
            </a:pP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ПОХВАЛА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 НА МЕЂУНАРОДНОЈ МАТЕМАТИЧКОЈ СМОТРИ „КЕНГУР БЕЗ ГРАНИЦА“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6.РАЗРЕД:</a:t>
            </a: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</a:t>
            </a:r>
            <a:r>
              <a:rPr lang="sr-Cyrl-RS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БИОЛОГИЈА                                                                                                               </a:t>
            </a: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ТРЕЋЕ МЕСТО 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                                                                  </a:t>
            </a: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ПЛАСМАН И УЧЕШЋЕ 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</a:t>
            </a:r>
            <a:endParaRPr lang="sr-Cyrl-RS" sz="2400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Cyrl-RS" sz="2400" b="1" dirty="0"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Cyrl-RS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06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14"/>
    </mc:Choice>
    <mc:Fallback xmlns="">
      <p:transition spd="slow" advTm="11614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04711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МАША ЧАВИЋ</a:t>
            </a:r>
            <a:endParaRPr lang="sr-Latn-RS" sz="5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04711"/>
            <a:ext cx="12191999" cy="5853289"/>
          </a:xfrm>
          <a:solidFill>
            <a:srgbClr val="CC00CC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r-Cyrl-RS" dirty="0">
                <a:latin typeface="Bahnschrift SemiBold" panose="020B0502040204020203" pitchFamily="34" charset="0"/>
              </a:rPr>
              <a:t/>
            </a:r>
            <a:br>
              <a:rPr lang="sr-Cyrl-RS" dirty="0">
                <a:latin typeface="Bahnschrift SemiBold" panose="020B0502040204020203" pitchFamily="34" charset="0"/>
              </a:rPr>
            </a:br>
            <a:endParaRPr lang="sr-Cyrl-RS" dirty="0"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Latn-RS" sz="24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Latn-RS" sz="24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Latn-RS" sz="24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sz="24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НОСИЛАЦ  ДИПЛОМЕ „ВУК КАРАЏИЋ“</a:t>
            </a:r>
            <a:br>
              <a:rPr lang="sr-Cyrl-RS" sz="24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24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НОСИЛАЦ ДИПЛОМЕ „ДОСИТЕЈ ОБРАДОВИЋ“ </a:t>
            </a:r>
          </a:p>
          <a:p>
            <a:pPr marL="0" indent="0" algn="ctr">
              <a:buNone/>
            </a:pPr>
            <a:r>
              <a:rPr lang="sr-Cyrl-RS" sz="24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ИЗ СРПСКОГЈЕЗИКА И КЊИЖЕВНОСТИ И БИОЛОГИЈЕ</a:t>
            </a:r>
            <a:endParaRPr lang="sr-Cyrl-RS" sz="24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199" y="1207911"/>
            <a:ext cx="2655845" cy="376048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0166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63"/>
    </mc:Choice>
    <mc:Fallback xmlns="">
      <p:transition spd="slow" advTm="9263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909822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МАША ЧАВИЋ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/>
            </a:r>
            <a:b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УЧЕНИЦА 5-4</a:t>
            </a:r>
            <a:r>
              <a:rPr lang="sr-Latn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/8-4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 РАЗРЕДА</a:t>
            </a:r>
            <a:b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МЕНТОРИ:ПРОФ.НАТАША МИЦИЋ, ПРОФ.ИВАНА ЂУРЂЕВ, ПРОФ. МИРЈАНА ЖДРЊА</a:t>
            </a:r>
            <a:endParaRPr lang="sr-Latn-R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9823"/>
            <a:ext cx="12191999" cy="4948177"/>
          </a:xfrm>
          <a:solidFill>
            <a:srgbClr val="CC00CC"/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sr-Cyrl-RS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СРПСКИ ЈЕЗИК И ЈЕЗИЧКА КУЛТУРА</a:t>
            </a: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5.РАЗРЕД:</a:t>
            </a: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ДРУГО МЕСТО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ПЛАСМАН И УЧЕШЋЕ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</a:t>
            </a: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8.РАЗРЕД:</a:t>
            </a: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ДРУГО МЕСТО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  <a:endParaRPr lang="sr-Cyrl-RS" sz="2400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ТРЕЋЕ МЕСТО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</a:t>
            </a:r>
          </a:p>
          <a:p>
            <a:pPr marL="0" indent="0" algn="ctr">
              <a:buNone/>
            </a:pPr>
            <a:r>
              <a:rPr lang="sr-Cyrl-RS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БИОЛОГИЈА </a:t>
            </a:r>
          </a:p>
          <a:p>
            <a:pPr marL="0" indent="0" algn="ctr">
              <a:buNone/>
            </a:pPr>
            <a:r>
              <a:rPr lang="sr-Cyrl-RS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5.РАЗРЕД:</a:t>
            </a:r>
            <a:endParaRPr lang="sr-Cyrl-RS" b="1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ТРЕЋЕ МЕСТО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ТРЕЋЕ МЕСТО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</a:t>
            </a: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8.РАЗРЕД: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ПОХВАЛНИЦА НА ОПШТИНСКОМ ТАКМИЧЕЊУ</a:t>
            </a:r>
          </a:p>
          <a:p>
            <a:pPr marL="0" indent="0" algn="ctr">
              <a:buNone/>
            </a:pPr>
            <a:endParaRPr lang="sr-Cyrl-RS" sz="2400" b="1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algn="ctr"/>
            <a:endParaRPr lang="sr-Cyrl-R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endParaRPr lang="sr-Latn-RS" sz="2400" dirty="0"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99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10"/>
    </mc:Choice>
    <mc:Fallback xmlns="">
      <p:transition spd="slow" advTm="1181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40971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КАЛИНА МАЛЕТИЋ</a:t>
            </a:r>
            <a:endParaRPr lang="sr-Latn-RS" sz="5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40971"/>
            <a:ext cx="12191999" cy="5617029"/>
          </a:xfrm>
          <a:solidFill>
            <a:srgbClr val="CC00CC"/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sr-Cyrl-RS" dirty="0">
                <a:latin typeface="Bahnschrift SemiBold" panose="020B0502040204020203" pitchFamily="34" charset="0"/>
              </a:rPr>
              <a:t/>
            </a:r>
            <a:br>
              <a:rPr lang="sr-Cyrl-RS" dirty="0">
                <a:latin typeface="Bahnschrift SemiBold" panose="020B0502040204020203" pitchFamily="34" charset="0"/>
              </a:rPr>
            </a:br>
            <a:endParaRPr lang="sr-Cyrl-RS" dirty="0"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НОСИЛАЦ  ДИПЛОМЕ „ВУК КАРАЏИЋ“</a:t>
            </a:r>
            <a:br>
              <a:rPr lang="sr-Cyrl-RS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НОСИЛАЦ ДИПЛОМЕ „ДОСИТЕЈ ОБРАДОВИЋ“ </a:t>
            </a:r>
          </a:p>
          <a:p>
            <a:pPr marL="0" indent="0" algn="ctr">
              <a:buNone/>
            </a:pPr>
            <a:r>
              <a:rPr lang="sr-Cyrl-RS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ИЗ СРПСКОГЈЕЗИКА И КЊИЖЕВНОСТИ, БИОЛОГИЈЕ, ХЕМИЈЕ</a:t>
            </a:r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28012" y="1593309"/>
            <a:ext cx="3692432" cy="276932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6545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59"/>
    </mc:Choice>
    <mc:Fallback xmlns="">
      <p:transition spd="slow" advTm="7759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909822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КАЛИНА МАЛЕТИЋ</a:t>
            </a: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УЧЕНИЦА 6-3/8-3 РАЗРЕДА</a:t>
            </a: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МЕНТОР: ПРОФ. СЛАЂАНА ГВОЈИЋ</a:t>
            </a:r>
            <a:endParaRPr lang="sr-Latn-R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9823"/>
            <a:ext cx="12191999" cy="4948177"/>
          </a:xfrm>
          <a:solidFill>
            <a:srgbClr val="CC00CC"/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sr-Cyrl-RS" sz="32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СРПСКИ ЈЕЗИК И ЈЕЗИЧКА КУЛТУРА</a:t>
            </a:r>
            <a:endParaRPr lang="sr-Cyrl-RS" sz="32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6.РАЗРЕД:</a:t>
            </a:r>
            <a:endParaRPr lang="sr-Cyrl-RS" sz="2400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ТРЕЋЕ МЕСТО 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ПЛАСМАН И УЧЕШЋЕ 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 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8.РАЗРЕД:</a:t>
            </a: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sr-Cyrl-RS" sz="30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КЊИЖЕВНА ОЛИМПИЈАДА 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ДРУГО МЕСТО 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ПРВО МЕСТО 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</a:t>
            </a:r>
            <a:endParaRPr lang="sr-Cyrl-RS" sz="2400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ПРВО МЕСТО 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РЕПУБЛИЧКОМ ТАКМИЧЕЊУ</a:t>
            </a:r>
          </a:p>
        </p:txBody>
      </p:sp>
    </p:spTree>
    <p:extLst>
      <p:ext uri="{BB962C8B-B14F-4D97-AF65-F5344CB8AC3E}">
        <p14:creationId xmlns:p14="http://schemas.microsoft.com/office/powerpoint/2010/main" val="189156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39"/>
    </mc:Choice>
    <mc:Fallback xmlns="">
      <p:transition spd="slow" advTm="11239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909822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КАЛИНА МАЛЕТИЋ</a:t>
            </a: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УЧЕНИЦА 6-3/8-3 РАЗРЕДА</a:t>
            </a: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МЕНТОРИ: ПРОФ. МИРЈАНА ЖДРЊА, ПРОФ. МИРЈАНА ОРЛОВИЋ</a:t>
            </a:r>
            <a:endParaRPr lang="sr-Latn-R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9823"/>
            <a:ext cx="12191999" cy="4948177"/>
          </a:xfrm>
          <a:solidFill>
            <a:srgbClr val="CC00CC"/>
          </a:solidFill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sr-Cyrl-RS" sz="32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БИОЛОГИЈА </a:t>
            </a:r>
            <a:r>
              <a:rPr lang="sr-Cyrl-RS" sz="18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  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6.РАЗРЕД: 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ТРЕЋЕ МЕСТО 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                                                                                        </a:t>
            </a: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ПЛАСМАН И УЧЕШЋЕ 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sr-Cyrl-RS" sz="32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ХЕМИЈА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8.РАЗРЕД: 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sr-Cyrl-RS" sz="26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ТРЕЋА НАГРАДА </a:t>
            </a:r>
            <a:r>
              <a:rPr lang="sr-Cyrl-RS" sz="2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                                                                                        </a:t>
            </a:r>
            <a:r>
              <a:rPr lang="sr-Cyrl-RS" sz="26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ПОХВАЛА </a:t>
            </a:r>
            <a:r>
              <a:rPr lang="sr-Cyrl-RS" sz="2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endParaRPr lang="sr-Latn-RS" sz="3200" dirty="0"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35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2"/>
    </mc:Choice>
    <mc:Fallback xmlns="">
      <p:transition spd="slow" advTm="7272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9D1CA-1FC0-7CD3-F6E7-85C5B33B7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D3449-3087-90E6-FCF9-8F02AFEE89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752927"/>
          </a:xfrm>
          <a:solidFill>
            <a:srgbClr val="CC00CC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МАРКО ОДАНОВИЋ</a:t>
            </a:r>
            <a:b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/>
            </a:r>
            <a:b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endParaRPr lang="sr-Latn-R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42DF4A-8562-1144-2EFA-B860EE70E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972766"/>
            <a:ext cx="12192000" cy="6037635"/>
          </a:xfrm>
          <a:solidFill>
            <a:srgbClr val="CC00CC"/>
          </a:solidFill>
        </p:spPr>
        <p:txBody>
          <a:bodyPr>
            <a:normAutofit/>
          </a:bodyPr>
          <a:lstStyle/>
          <a:p>
            <a:endParaRPr lang="sr-Latn-RS" sz="28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endParaRPr lang="sr-Latn-RS" sz="28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endParaRPr lang="sr-Latn-RS" sz="28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endParaRPr lang="sr-Latn-RS" sz="28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endParaRPr lang="sr-Latn-RS" sz="28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endParaRPr lang="sr-Latn-RS" sz="28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endParaRPr lang="sr-Latn-RS" sz="28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endParaRPr lang="sr-Latn-RS" sz="28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endParaRPr lang="sr-Latn-RS" sz="28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r>
              <a:rPr lang="sr-Cyrl-RS" sz="28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НОСИЛАЦ  ДИПЛОМЕ „ВУК КАРАЏИЋ“</a:t>
            </a:r>
            <a:br>
              <a:rPr lang="sr-Cyrl-RS" sz="28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8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28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8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НОСИЛАЦ ДИПЛОМЕ „ДОСИТЕЈ ОБРАДОВИЋ“ ИЗ МУЗИЧКЕ КУЛТУРЕ</a:t>
            </a:r>
          </a:p>
          <a:p>
            <a:endParaRPr lang="sr-Cyrl-RS" sz="2800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126" y="1252999"/>
            <a:ext cx="2668798" cy="408484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2163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2"/>
    </mc:Choice>
    <mc:Fallback xmlns="">
      <p:transition spd="slow" advTm="5742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9D1CA-1FC0-7CD3-F6E7-85C5B33B7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D3449-3087-90E6-FCF9-8F02AFEE89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CC00CC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МАРКО ОДАНОВИЋ</a:t>
            </a:r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/>
            </a:r>
            <a:b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sr-Cyrl-RS" sz="27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УЧЕНИК 8-6 РАЗРЕДА</a:t>
            </a:r>
            <a:br>
              <a:rPr lang="sr-Cyrl-RS" sz="27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МЕНТОРИ: СПОЉНИ САРАДНИК, ПРОФ. ЉУБИЦА ОБРАДОВИЋ</a:t>
            </a:r>
            <a:br>
              <a:rPr lang="sr-Cyrl-RS" sz="27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endParaRPr lang="sr-Latn-R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42DF4A-8562-1144-2EFA-B860EE70E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073349"/>
            <a:ext cx="12192000" cy="4937052"/>
          </a:xfrm>
          <a:solidFill>
            <a:srgbClr val="CC00CC"/>
          </a:solidFill>
        </p:spPr>
        <p:txBody>
          <a:bodyPr>
            <a:normAutofit fontScale="85000" lnSpcReduction="20000"/>
          </a:bodyPr>
          <a:lstStyle/>
          <a:p>
            <a:r>
              <a:rPr lang="sr-Cyrl-RS" sz="28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МУЗИЧКИ ТАЛЕНТОВАН УЧЕНИК, ЗАВРШИО ОСНОВНУ МУЗИЧКУ ШКОЛУ-         СВИРА КЛАВИР</a:t>
            </a:r>
          </a:p>
          <a:p>
            <a:r>
              <a:rPr lang="sr-Cyrl-RS" sz="28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ДОБИТНИК 5 ВИДОВДАНСКИХ НАГРАДА</a:t>
            </a:r>
          </a:p>
          <a:p>
            <a:endParaRPr lang="sr-Cyrl-RS" sz="28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r>
              <a:rPr lang="sr-Cyrl-RS" sz="28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ДОБИТНИК</a:t>
            </a:r>
            <a:r>
              <a:rPr lang="sr-Cyrl-R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ПОКРАЈИНСКЕ НАГРАДЕ „ТАЛЕНТИ 2025“</a:t>
            </a:r>
          </a:p>
          <a:p>
            <a:endParaRPr lang="sr-Cyrl-RS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r>
              <a:rPr lang="sr-Cyrl-RS" sz="28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ДРУГО МЕСТО </a:t>
            </a:r>
            <a:r>
              <a:rPr lang="sr-Cyrl-R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НА РЕПУБЛИЧКОМ ТАКМИЧЕЊУ ЗА ИНСТРУМЕНТАЛНУ КОМПОЗИЦИЈУ ЗА КЛАВИР “ЕТИДА ХРОМАТИКА“-ШКОЛСКИ УСПЕХ</a:t>
            </a:r>
          </a:p>
          <a:p>
            <a:endParaRPr lang="sr-Cyrl-RS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r>
              <a:rPr lang="sr-Cyrl-RS" sz="28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ДОБИТНИК ДИПЛОМЕ „ДОСИТЕЈ ОБРАДОВИЋ“ ИЗ МУЗИЧКЕ КУЛТУРЕ</a:t>
            </a:r>
          </a:p>
          <a:p>
            <a:r>
              <a:rPr lang="sr-Cyrl-RS" sz="28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ДОБИТНИК ДИПЛОМЕ „ЉУБИЦА МАРИЋ“- МУЗИЧКА ШКОЛА</a:t>
            </a:r>
          </a:p>
          <a:p>
            <a:r>
              <a:rPr lang="sr-Cyrl-RS" sz="28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ДОБИТНИК ДИПЛОМЕ „ВУК КАРАЏИЋ“</a:t>
            </a:r>
          </a:p>
          <a:p>
            <a:r>
              <a:rPr lang="sr-Cyrl-RS" sz="28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ДОБИТНИК ДИПЛОМЕ “КОРНЕЛИЈЕ СТАНКОВИЋ“МУЗИЧКА ШКОЛА</a:t>
            </a:r>
          </a:p>
          <a:p>
            <a:endParaRPr lang="sr-Cyrl-RS" sz="2800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60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37"/>
    </mc:Choice>
    <mc:Fallback xmlns="">
      <p:transition spd="slow" advTm="8537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9D1CA-1FC0-7CD3-F6E7-85C5B33B7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D3449-3087-90E6-FCF9-8F02AFEE89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"/>
            <a:ext cx="12192000" cy="1018901"/>
          </a:xfrm>
          <a:solidFill>
            <a:srgbClr val="CC00CC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МАРКО ОДАНОВИЋ</a:t>
            </a:r>
            <a:endParaRPr lang="sr-Latn-R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42DF4A-8562-1144-2EFA-B860EE70E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018903"/>
            <a:ext cx="12192000" cy="5991499"/>
          </a:xfrm>
          <a:solidFill>
            <a:srgbClr val="CC00CC"/>
          </a:solidFill>
        </p:spPr>
        <p:txBody>
          <a:bodyPr>
            <a:normAutofit fontScale="25000" lnSpcReduction="20000"/>
          </a:bodyPr>
          <a:lstStyle/>
          <a:p>
            <a:endParaRPr lang="sr-Latn-RS" u="sng" dirty="0"/>
          </a:p>
          <a:p>
            <a:r>
              <a:rPr lang="sr-Cyrl-RS" sz="112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ВАНШКОЛСКИ РАД:</a:t>
            </a:r>
          </a:p>
          <a:p>
            <a:endParaRPr lang="sr-Cyrl-RS" sz="64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r>
              <a:rPr lang="sr-Cyrl-RS" sz="96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ШКОЛСКА 2022/2023. ГОДИНА</a:t>
            </a:r>
            <a:r>
              <a:rPr lang="sr-Cyrl-RS" sz="9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</a:t>
            </a:r>
          </a:p>
          <a:p>
            <a:r>
              <a:rPr lang="sr-Cyrl-RS" sz="7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7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88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I НАГРАДА </a:t>
            </a:r>
            <a:r>
              <a:rPr lang="sr-Cyrl-RS" sz="8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НА 30. РЕПУБЛИЧКОМ  ТАКМИЧЕЊУ ИЗ СОЛФЕЂА И ТЕОРЕТСКИХ ПРЕДМЕТА</a:t>
            </a:r>
          </a:p>
          <a:p>
            <a:r>
              <a:rPr lang="sr-Cyrl-RS" sz="8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8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88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I НАГРАДА </a:t>
            </a:r>
            <a:r>
              <a:rPr lang="sr-Cyrl-RS" sz="8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НА 9. МЕЂУНАРОДНОМ ТАКМИЧЕЊУ ИЗ СОЛФЕЂА И ТЕОРЕТСКИХ ПРЕДМЕТА</a:t>
            </a:r>
          </a:p>
          <a:p>
            <a:r>
              <a:rPr lang="sr-Cyrl-RS" sz="8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8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8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*ДОБИТНИК ВИДОВДАНСКЕ НАГРАДЕ</a:t>
            </a:r>
          </a:p>
          <a:p>
            <a:r>
              <a:rPr lang="sr-Cyrl-RS" sz="6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6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7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7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96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ШКОЛСКА 2023/2024. ГОДИНА</a:t>
            </a:r>
          </a:p>
          <a:p>
            <a:endParaRPr lang="sr-Latn-RS" sz="7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r>
              <a:rPr lang="sr-Cyrl-RS" sz="88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I НАГРАДА </a:t>
            </a:r>
            <a:r>
              <a:rPr lang="sr-Cyrl-RS" sz="8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НА 31. РЕПУБЛИЧКОМ  ТАКМИЧЕЊУ ИЗ СОЛФЕЂА И ТЕОРЕТСКИХ ПРЕДМЕТА</a:t>
            </a:r>
          </a:p>
          <a:p>
            <a:r>
              <a:rPr lang="sr-Cyrl-RS" sz="8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 </a:t>
            </a:r>
            <a:br>
              <a:rPr lang="sr-Cyrl-RS" sz="8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88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I НАГРАДА </a:t>
            </a:r>
            <a:r>
              <a:rPr lang="sr-Cyrl-RS" sz="8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НА 10. МЕЂУНАРОДНОМ ТАКМИЧЕЊУ ИЗ СОЛФЕЂА И ТЕОРЕТСКИХ ПРЕДМЕТА</a:t>
            </a:r>
          </a:p>
          <a:p>
            <a:endParaRPr lang="sr-Cyrl-RS" sz="88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r>
              <a:rPr lang="sr-Cyrl-RS" sz="8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*ДОБИТНИК ВИДОВДАНСКЕ НАГРАДЕ</a:t>
            </a:r>
            <a:endParaRPr lang="sr-Latn-RS" sz="88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65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69"/>
    </mc:Choice>
    <mc:Fallback xmlns="">
      <p:transition spd="slow" advTm="10669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759352"/>
          </a:xfrm>
          <a:solidFill>
            <a:srgbClr val="CC00CC"/>
          </a:solidFill>
        </p:spPr>
        <p:txBody>
          <a:bodyPr>
            <a:normAutofit fontScale="90000"/>
          </a:bodyPr>
          <a:lstStyle/>
          <a:p>
            <a:pPr algn="ctr"/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СТЕФАН РИСТИЋ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/>
            </a:r>
            <a:b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УЧЕНИК </a:t>
            </a:r>
            <a:r>
              <a:rPr lang="sr-Latn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6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-4</a:t>
            </a:r>
            <a:r>
              <a:rPr lang="sr-Latn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/ 8-4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 РАЗРЕДА</a:t>
            </a:r>
            <a:b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МЕНТОРИ: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ПРОФ.СВЈЕТЛАНА ГАВАНСКИ, ПРОФ.ГРАДИМИР ШУШАК </a:t>
            </a:r>
            <a:b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ПРОФ.СНЕЖАНА НАКИЋ                                 </a:t>
            </a:r>
            <a:endParaRPr lang="sr-Latn-R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59353"/>
            <a:ext cx="12191999" cy="5098648"/>
          </a:xfrm>
          <a:solidFill>
            <a:srgbClr val="CC00CC"/>
          </a:solidFill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sr-Cyrl-RS" sz="40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ФИЗИКА</a:t>
            </a:r>
          </a:p>
          <a:p>
            <a:pPr marL="0" indent="0" algn="ctr">
              <a:buNone/>
            </a:pPr>
            <a:r>
              <a:rPr lang="sr-Cyrl-RS" sz="29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6.РАЗРЕД:</a:t>
            </a:r>
            <a:endParaRPr lang="sr-Cyrl-RS" sz="2900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9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ДРУГА НАГРАДА </a:t>
            </a:r>
            <a:r>
              <a:rPr lang="sr-Cyrl-RS" sz="29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</a:p>
          <a:p>
            <a:pPr marL="0" indent="0" algn="ctr">
              <a:buNone/>
            </a:pPr>
            <a:r>
              <a:rPr lang="sr-Cyrl-RS" sz="29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ДРУГА НАГРАДА </a:t>
            </a:r>
            <a:r>
              <a:rPr lang="sr-Cyrl-RS" sz="29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 </a:t>
            </a:r>
          </a:p>
          <a:p>
            <a:pPr marL="0" indent="0" algn="ctr">
              <a:buNone/>
            </a:pPr>
            <a:r>
              <a:rPr lang="sr-Cyrl-RS" sz="29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ПЛАСМАН И УЧЕШЋЕ </a:t>
            </a:r>
            <a:r>
              <a:rPr lang="sr-Cyrl-RS" sz="29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РЕПУБЛИЧКОМ ТАКМИЧЕЊУ</a:t>
            </a:r>
            <a:endParaRPr lang="sr-Latn-RS" sz="29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9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8.РАЗРЕД:</a:t>
            </a:r>
          </a:p>
          <a:p>
            <a:pPr marL="0" indent="0" algn="ctr">
              <a:buNone/>
            </a:pPr>
            <a:r>
              <a:rPr lang="sr-Cyrl-RS" sz="29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ПРВА НАГРАДА </a:t>
            </a:r>
            <a:r>
              <a:rPr lang="sr-Cyrl-RS" sz="29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</a:p>
          <a:p>
            <a:pPr marL="0" indent="0" algn="ctr">
              <a:buNone/>
            </a:pPr>
            <a:r>
              <a:rPr lang="sr-Cyrl-RS" sz="29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ПРВА НАГРАДА </a:t>
            </a:r>
            <a:r>
              <a:rPr lang="sr-Cyrl-RS" sz="29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 </a:t>
            </a:r>
          </a:p>
          <a:p>
            <a:pPr marL="0" indent="0" algn="ctr">
              <a:buNone/>
            </a:pPr>
            <a:r>
              <a:rPr lang="sr-Cyrl-RS" sz="29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ПРВА НАГРАДА </a:t>
            </a:r>
            <a:r>
              <a:rPr lang="sr-Cyrl-RS" sz="29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РЕПУБЛИЧКОМ ТАКМИЧЕЊУ </a:t>
            </a:r>
          </a:p>
          <a:p>
            <a:pPr marL="0" indent="0" algn="ctr">
              <a:buNone/>
            </a:pPr>
            <a:r>
              <a:rPr lang="sr-Cyrl-RS" sz="29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ДРУГА НАГРАДА </a:t>
            </a:r>
            <a:r>
              <a:rPr lang="sr-Cyrl-RS" sz="29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СРПСКОЈ ОЛИМПИЈАДИ МЛАДИХ ФИЗИЧАРА </a:t>
            </a:r>
          </a:p>
          <a:p>
            <a:pPr marL="0" indent="0" algn="ctr">
              <a:buNone/>
            </a:pPr>
            <a:r>
              <a:rPr lang="sr-Cyrl-RS" sz="29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РУСКИ ЈЕЗИК</a:t>
            </a:r>
            <a:endParaRPr lang="sr-Latn-RS" sz="2900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9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8.РАЗРЕД:</a:t>
            </a:r>
          </a:p>
          <a:p>
            <a:pPr marL="0" indent="0" algn="ctr">
              <a:buNone/>
            </a:pPr>
            <a:r>
              <a:rPr lang="sr-Cyrl-RS" sz="29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ТРЕЋЕ МЕСТО </a:t>
            </a:r>
            <a:r>
              <a:rPr lang="sr-Cyrl-RS" sz="29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</a:p>
          <a:p>
            <a:pPr marL="0" indent="0" algn="ctr">
              <a:buNone/>
            </a:pPr>
            <a:r>
              <a:rPr lang="sr-Cyrl-RS" sz="29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sr-Cyrl-RS" sz="29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ДРУГО МЕСТО </a:t>
            </a:r>
            <a:r>
              <a:rPr lang="sr-Cyrl-RS" sz="29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</a:t>
            </a:r>
            <a:r>
              <a:rPr lang="sr-Cyrl-RS" sz="29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           </a:t>
            </a:r>
            <a:r>
              <a:rPr lang="sr-Cyrl-RS" sz="2900" b="1" u="sng" dirty="0">
                <a:latin typeface="Bahnschrift SemiBold" panose="020B0502040204020203" pitchFamily="34" charset="0"/>
                <a:cs typeface="Times New Roman" panose="02020603050405020304" pitchFamily="18" charset="0"/>
              </a:rPr>
              <a:t>      </a:t>
            </a:r>
            <a:r>
              <a:rPr lang="sr-Cyrl-RS" sz="2400" b="1" u="sng" dirty="0">
                <a:latin typeface="Bahnschrift SemiBold" panose="020B0502040204020203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</a:t>
            </a:r>
            <a:r>
              <a:rPr lang="sr-Cyrl-RS" sz="2400" b="1" dirty="0">
                <a:latin typeface="Bahnschrift SemiBold" panose="020B0502040204020203" pitchFamily="34" charset="0"/>
                <a:cs typeface="Times New Roman" panose="02020603050405020304" pitchFamily="18" charset="0"/>
              </a:rPr>
              <a:t>                                                                                     </a:t>
            </a:r>
            <a:endParaRPr lang="sr-Cyrl-RS" sz="2400" b="1" u="sng" dirty="0"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233943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10"/>
    </mc:Choice>
    <mc:Fallback xmlns="">
      <p:transition spd="slow" advTm="1091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9D1CA-1FC0-7CD3-F6E7-85C5B33B7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D3449-3087-90E6-FCF9-8F02AFEE89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"/>
            <a:ext cx="12192000" cy="1018901"/>
          </a:xfrm>
          <a:solidFill>
            <a:srgbClr val="CC00CC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МАРКО ОДАНОВИЋ</a:t>
            </a:r>
            <a:endParaRPr lang="sr-Latn-R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42DF4A-8562-1144-2EFA-B860EE70E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018903"/>
            <a:ext cx="12192000" cy="5991499"/>
          </a:xfrm>
          <a:solidFill>
            <a:srgbClr val="CC00CC"/>
          </a:solidFill>
        </p:spPr>
        <p:txBody>
          <a:bodyPr>
            <a:normAutofit fontScale="25000" lnSpcReduction="20000"/>
          </a:bodyPr>
          <a:lstStyle/>
          <a:p>
            <a:endParaRPr lang="sr-Latn-RS" u="sng" dirty="0"/>
          </a:p>
          <a:p>
            <a:r>
              <a:rPr lang="sr-Cyrl-RS" sz="112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ВАНШКОЛСКИ РАД:</a:t>
            </a:r>
            <a:r>
              <a:rPr lang="sr-Cyrl-RS" sz="8000" dirty="0">
                <a:latin typeface="Bahnschrift SemiBold" panose="020B0502040204020203" pitchFamily="34" charset="0"/>
              </a:rPr>
              <a:t/>
            </a:r>
            <a:br>
              <a:rPr lang="sr-Cyrl-RS" sz="8000" dirty="0">
                <a:latin typeface="Bahnschrift SemiBold" panose="020B0502040204020203" pitchFamily="34" charset="0"/>
              </a:rPr>
            </a:br>
            <a:endParaRPr lang="sr-Latn-RS" sz="8000" dirty="0">
              <a:latin typeface="Bahnschrift SemiBold" panose="020B0502040204020203" pitchFamily="34" charset="0"/>
            </a:endParaRPr>
          </a:p>
          <a:p>
            <a:r>
              <a:rPr lang="sr-Cyrl-RS" sz="96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ШКОЛСКА 2024/2025. ГОДИНА</a:t>
            </a:r>
          </a:p>
          <a:p>
            <a:endParaRPr lang="sr-Latn-RS" sz="80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r>
              <a:rPr lang="sr-Cyrl-RS" sz="88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I НАГРАДА </a:t>
            </a:r>
            <a:r>
              <a:rPr lang="sr-Cyrl-RS" sz="8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НА 32.РЕПУБЛИЧКОМ  ТАКМИЧЕЊУ ИЗ СОЛФЕЂА И ТЕОРЕТСКИХ ПРЕДМЕТА </a:t>
            </a:r>
          </a:p>
          <a:p>
            <a:r>
              <a:rPr lang="sr-Cyrl-RS" sz="8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8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88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I НАГРАДА </a:t>
            </a:r>
            <a:r>
              <a:rPr lang="sr-Cyrl-RS" sz="8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НА 11. МЕЂУНАРОДНОМ ТАКМИЧЕЊУ ИЗ СОЛФЕЂА И ТЕОРЕТСКИХ ПРЕДМЕТА </a:t>
            </a:r>
            <a:br>
              <a:rPr lang="sr-Cyrl-RS" sz="8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endParaRPr lang="sr-Cyrl-RS" sz="88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r>
              <a:rPr lang="sr-Cyrl-RS" sz="8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*ДОБИТНИК ВИДОВДАНСКЕ НАГРАДЕ. </a:t>
            </a:r>
          </a:p>
          <a:p>
            <a:r>
              <a:rPr lang="sr-Cyrl-RS" sz="8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8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8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*ДОБИТНИК НАГРАДЕ ПОКРАЈИНСКЕ ВЛАДЕ ЗА ПОСТИГНУТЕ РЕЗУЛТАТЕ                                У ОБЛАСТИ МУЗИКЕ </a:t>
            </a:r>
            <a:endParaRPr lang="sr-Latn-RS" sz="88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endParaRPr lang="sr-Cyrl-RS" sz="80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r>
              <a:rPr lang="sr-Cyrl-RS" sz="96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ШКОЛСКА 2025/2026. ГОДИНА</a:t>
            </a:r>
            <a:endParaRPr lang="sr-Latn-RS" sz="96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endParaRPr lang="sr-Cyrl-RS" sz="80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r>
              <a:rPr lang="sr-Cyrl-RS" sz="88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I НАГРАДА </a:t>
            </a:r>
            <a:r>
              <a:rPr lang="sr-Cyrl-RS" sz="8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НА 33. РЕПУБЛИЧКОМ  ТАКМИЧЕЊУ ИЗ СОЛФЕЂА И ТЕОРЕТСКИХ ПРЕДМЕТА </a:t>
            </a:r>
            <a:r>
              <a:rPr lang="sr-Cyrl-RS" sz="8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</a:t>
            </a:r>
            <a:br>
              <a:rPr lang="sr-Cyrl-RS" sz="8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endParaRPr lang="sr-Latn-RS" sz="80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39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68"/>
    </mc:Choice>
    <mc:Fallback xmlns="">
      <p:transition spd="slow" advTm="11168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4217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6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КАТАРИНА НАЂ</a:t>
            </a:r>
            <a:endParaRPr lang="sr-Latn-RS" sz="6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4217"/>
            <a:ext cx="12191999" cy="5773783"/>
          </a:xfrm>
          <a:solidFill>
            <a:srgbClr val="CC00CC"/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sr-Cyrl-RS" dirty="0">
                <a:latin typeface="Bahnschrift SemiBold" panose="020B0502040204020203" pitchFamily="34" charset="0"/>
              </a:rPr>
              <a:t/>
            </a:r>
            <a:br>
              <a:rPr lang="sr-Cyrl-RS" dirty="0">
                <a:latin typeface="Bahnschrift SemiBold" panose="020B0502040204020203" pitchFamily="34" charset="0"/>
              </a:rPr>
            </a:br>
            <a:endParaRPr lang="sr-Cyrl-RS" dirty="0"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sz="24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sz="30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sz="30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НОСИЛАЦ  ДИПЛОМЕ „ВУК КАРАЏИЋ“</a:t>
            </a:r>
            <a:br>
              <a:rPr lang="sr-Cyrl-RS" sz="30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30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30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30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НОСИЛАЦ ДИПЛОМЕ „ ДОСИТЕЈ ОБРАДОВИЋ“ </a:t>
            </a:r>
          </a:p>
          <a:p>
            <a:pPr marL="0" indent="0" algn="ctr">
              <a:buNone/>
            </a:pPr>
            <a:r>
              <a:rPr lang="sr-Cyrl-RS" sz="30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ИЗ СРПСКОГЈЕЗИКА И КЊИЖЕВНОСТИ</a:t>
            </a:r>
          </a:p>
          <a:p>
            <a:pPr marL="0" indent="0" algn="ctr">
              <a:buNone/>
            </a:pPr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191" y="1175658"/>
            <a:ext cx="2659616" cy="384048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1705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0"/>
    </mc:Choice>
    <mc:Fallback xmlns="">
      <p:transition spd="slow" advTm="615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0DDDA-D871-9B80-B1A7-C20A52111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AAD7D-347B-BF0E-1F0C-27CAFAD813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04303"/>
          </a:xfrm>
          <a:solidFill>
            <a:srgbClr val="CC00CC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КАТАРИНА НАЂ</a:t>
            </a:r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/>
            </a:r>
            <a:b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sr-Cyrl-RS" sz="27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УЧЕНИЦА 8-1 РАЗРЕДА</a:t>
            </a:r>
            <a:br>
              <a:rPr lang="sr-Cyrl-RS" sz="27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МЕНТОР: ПРОФ. СЛАЂАНА ГВОЈИЋ          </a:t>
            </a:r>
            <a:br>
              <a:rPr lang="sr-Cyrl-RS" sz="27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endParaRPr lang="sr-Latn-R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ACF3EC-B846-CD20-118E-3B5275E221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18167"/>
            <a:ext cx="12192000" cy="5192234"/>
          </a:xfrm>
          <a:solidFill>
            <a:srgbClr val="CC00CC"/>
          </a:solidFill>
        </p:spPr>
        <p:txBody>
          <a:bodyPr>
            <a:normAutofit/>
          </a:bodyPr>
          <a:lstStyle/>
          <a:p>
            <a:endParaRPr lang="sr-Cyrl-RS" sz="2800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r>
              <a:rPr lang="sr-Cyrl-RS" sz="28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СРПСКИ ЈЕЗИК /КЊИЖЕВНА ОЛИМПИЈАДА</a:t>
            </a:r>
            <a:endParaRPr lang="sr-Latn-RS" sz="2800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endParaRPr lang="sr-Latn-RS" sz="28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r>
              <a:rPr lang="sr-Cyrl-RS" sz="28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ДРУГО МЕСТО</a:t>
            </a:r>
            <a:r>
              <a:rPr lang="sr-Latn-RS" sz="28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</a:t>
            </a:r>
            <a:r>
              <a:rPr lang="sr-Cyrl-R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НА ОПШТИНСКОМ ТАКМИЧЕЊУ</a:t>
            </a:r>
            <a:endParaRPr lang="sr-Latn-RS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endParaRPr lang="sr-Cyrl-RS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r>
              <a:rPr lang="sr-Cyrl-RS" sz="28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ДРУГО МЕСТО </a:t>
            </a:r>
            <a:r>
              <a:rPr lang="sr-Cyrl-R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НА ОКРУЖНОМ ТАКМИЧЕЊУ</a:t>
            </a:r>
          </a:p>
          <a:p>
            <a:endParaRPr lang="sr-Cyrl-RS" sz="2800" u="sng" dirty="0">
              <a:latin typeface="Bahnschrift SemiBold" panose="020B0502040204020203" pitchFamily="34" charset="0"/>
            </a:endParaRPr>
          </a:p>
          <a:p>
            <a:endParaRPr lang="sr-Cyrl-RS" sz="2800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  <a:p>
            <a:endParaRPr lang="sr-Cyrl-RS" sz="2800" b="1" u="sng" dirty="0"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29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63"/>
    </mc:Choice>
    <mc:Fallback xmlns="">
      <p:transition spd="slow" advTm="6863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07010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НЕМАЊА ГРЛИЋ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sr-Latn-R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07011"/>
            <a:ext cx="12191999" cy="5550989"/>
          </a:xfrm>
          <a:solidFill>
            <a:srgbClr val="CC00CC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sr-Cyrl-RS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НОСИЛАЦ  ДИПЛОМЕ „ВУК КАРАЏИЋ“</a:t>
            </a:r>
            <a:br>
              <a:rPr lang="sr-Cyrl-RS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НОСИЛАЦ ДИПЛОМЕ „ДОСИТЕЈ ОБРАДОВИЋ“ </a:t>
            </a:r>
          </a:p>
          <a:p>
            <a:pPr marL="0" indent="0" algn="ctr">
              <a:buNone/>
            </a:pPr>
            <a:r>
              <a:rPr lang="sr-Cyrl-RS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ИЗ ФИЗИЧКОГ И ЗДРАВСТВЕНОГ ВАСПИТАЊА</a:t>
            </a:r>
          </a:p>
          <a:p>
            <a:pPr marL="0" indent="0" algn="ctr">
              <a:buNone/>
            </a:pPr>
            <a:endParaRPr lang="sr-Cyrl-RS" sz="2400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Cyrl-R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189" y="1031967"/>
            <a:ext cx="3111954" cy="414927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4190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22"/>
    </mc:Choice>
    <mc:Fallback xmlns="">
      <p:transition spd="slow" advTm="7922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825624"/>
          </a:xfrm>
          <a:solidFill>
            <a:srgbClr val="CC00CC"/>
          </a:solidFill>
        </p:spPr>
        <p:txBody>
          <a:bodyPr/>
          <a:lstStyle/>
          <a:p>
            <a:pPr algn="ctr"/>
            <a:r>
              <a:rPr lang="sr-Cyrl-R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НЕМАЊА ГРЛИЋ</a:t>
            </a:r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УЧЕНИК 6-6/8-6 РАЗРЕДА</a:t>
            </a:r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МЕНТОР: ПРОФ. СЛАЂАНА РАНКОВИЋ, ПОДРШКА: ПРОФ. СИНИША ЦВЕТКОВИЋ </a:t>
            </a:r>
            <a:endParaRPr lang="sr-Latn-RS" sz="2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Čuvar mesta za sadržaj 2"/>
          <p:cNvSpPr>
            <a:spLocks noGrp="1"/>
          </p:cNvSpPr>
          <p:nvPr>
            <p:ph idx="1"/>
          </p:nvPr>
        </p:nvSpPr>
        <p:spPr>
          <a:xfrm>
            <a:off x="0" y="1825624"/>
            <a:ext cx="12192000" cy="5032376"/>
          </a:xfrm>
          <a:solidFill>
            <a:srgbClr val="CC00CC"/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sr-Cyrl-RS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МАТЕМАТИКА</a:t>
            </a:r>
            <a:endParaRPr lang="sr-Latn-RS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0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ПОХВАЛА </a:t>
            </a:r>
            <a:r>
              <a:rPr lang="sr-Cyrl-RS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МЕЂУНАРОДНОМ МАТЕМАТИЧКОМ ТАКМИЧЕЊУ „КЕНГУР БЕЗ ГРАНИЦА“</a:t>
            </a:r>
          </a:p>
          <a:p>
            <a:pPr marL="0" indent="0" algn="ctr">
              <a:buNone/>
            </a:pPr>
            <a:r>
              <a:rPr lang="sr-Cyrl-RS" sz="32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СПОРТИСТА-ЏУДО</a:t>
            </a:r>
          </a:p>
          <a:p>
            <a:pPr marL="0" indent="0" algn="ctr">
              <a:buNone/>
            </a:pPr>
            <a:r>
              <a:rPr lang="sr-Cyrl-RS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8.РАЗРЕД:</a:t>
            </a:r>
            <a:endParaRPr lang="sr-Cyrl-RS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ТРЕЋЕ МЕСТО 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ШКОЛСКОМ ПРВЕНСТВУ ВОЈВОДИНЕ</a:t>
            </a:r>
          </a:p>
          <a:p>
            <a:pPr marL="0" indent="0" algn="ctr">
              <a:buNone/>
            </a:pP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ДРУГО МЕСТО 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ПРВЕНСТВУ ШКОЛСКОГ СПОРТА РЕПУБЛИКЕ СРБИЈЕ</a:t>
            </a:r>
            <a:endParaRPr lang="sr-Latn-RS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ПРВО МЕСТО </a:t>
            </a:r>
            <a:r>
              <a:rPr lang="sr-Cyrl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НА СПОРТСКОЈ ОЛИМПИЈАДИ ШКОЛСКЕ ОМЛАДИНЕ ВОЈВОДИНЕ (СОШОВ)</a:t>
            </a:r>
            <a:endParaRPr lang="sr-Cyrl-RS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8 ЗАПАЖЕНИХ РЕЗУЛТАТИ ОД 2021. НАЛАЗИ СЕ НА ЛИСТИ ПОСТИГНУЋА</a:t>
            </a:r>
          </a:p>
          <a:p>
            <a:pPr marL="0" indent="0" algn="ctr">
              <a:buNone/>
            </a:pP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ДОБИТНИК ВИДОВДАНСКЕ НАГРАДЕ 2025/2026.</a:t>
            </a:r>
          </a:p>
          <a:p>
            <a:pPr marL="0" indent="0" algn="ctr">
              <a:buNone/>
            </a:pPr>
            <a:endParaRPr lang="sr-Cyrl-RS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sr-Cyrl-RS" sz="2000" b="1" u="sng" dirty="0">
              <a:solidFill>
                <a:schemeClr val="bg1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07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63"/>
    </mc:Choice>
    <mc:Fallback xmlns="">
      <p:transition spd="slow" advTm="9863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79769"/>
          </a:xfrm>
          <a:solidFill>
            <a:srgbClr val="CC00CC"/>
          </a:solidFill>
        </p:spPr>
        <p:txBody>
          <a:bodyPr>
            <a:normAutofit fontScale="90000"/>
          </a:bodyPr>
          <a:lstStyle/>
          <a:p>
            <a:pPr algn="ctr"/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ЕЛЕНА МЕДИЋ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sr-Latn-R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63039"/>
            <a:ext cx="12191999" cy="5894962"/>
          </a:xfrm>
          <a:solidFill>
            <a:srgbClr val="CC00CC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sr-Cyrl-RS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sz="24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sz="24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sz="24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sz="24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sz="24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НОСИЛАЦ  ДИПЛОМЕ „ВУК КАРАЏИЋ“</a:t>
            </a:r>
            <a:br>
              <a:rPr lang="sr-Cyrl-RS" sz="24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24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НОСИЛАЦ ДИПЛОМЕ „ДОСИТЕЈ ОБРАДОВИЋ“ </a:t>
            </a:r>
          </a:p>
          <a:p>
            <a:pPr marL="0" indent="0" algn="ctr">
              <a:buNone/>
            </a:pPr>
            <a:r>
              <a:rPr lang="sr-Cyrl-RS" sz="24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ИЗ СРПСКОГЈЕЗИКА И КЊИЖЕВНОСТИ</a:t>
            </a:r>
            <a:endParaRPr lang="sr-Cyrl-RS" sz="2400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Cyrl-RS" sz="2400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Cyrl-R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E4C99F-729B-09DD-5E66-5820FFD5FB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110" y="1079770"/>
            <a:ext cx="2668348" cy="402011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3397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39"/>
    </mc:Choice>
    <mc:Fallback xmlns="">
      <p:transition spd="slow" advTm="6639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909822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ЕЛЕНА МЕДИЋ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УЧЕНИЦА 5-5/6-5 РАЗРЕДА</a:t>
            </a:r>
            <a:b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МЕНТОРИ: ПРОФ.НАТАША МИЦИЋ, ПРОФ. ИВАНА ЛУЧИЋ, ПРОФ. ИВАНА ЂУРЂЕВ</a:t>
            </a:r>
            <a:endParaRPr lang="sr-Latn-R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9823"/>
            <a:ext cx="12191999" cy="4948177"/>
          </a:xfrm>
          <a:solidFill>
            <a:srgbClr val="CC00CC"/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sr-Cyrl-RS" sz="30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СРПСКИ ЈЕЗИК И ЈЕЗИЧКА КУЛТУРА</a:t>
            </a:r>
          </a:p>
          <a:p>
            <a:pPr marL="0" indent="0" algn="ctr">
              <a:buNone/>
            </a:pPr>
            <a:r>
              <a:rPr lang="sr-Cyrl-RS" sz="26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5.РАЗРЕД:</a:t>
            </a:r>
            <a:endParaRPr lang="sr-Cyrl-RS" sz="2600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ДРУГО МЕСТО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  <a:endParaRPr lang="sr-Cyrl-RS" sz="2400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ПЛАСМАН И УЧЕШЋЕ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</a:t>
            </a:r>
          </a:p>
          <a:p>
            <a:pPr marL="0" indent="0" algn="ctr">
              <a:buNone/>
            </a:pPr>
            <a:endParaRPr lang="sr-Cyrl-RS" sz="2400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6. РАЗРЕД:</a:t>
            </a:r>
            <a:endParaRPr lang="sr-Cyrl-RS" sz="2400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ТРЕЋЕ МЕСТО 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                                                                                        ТРЕЋЕ МЕСТО 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 </a:t>
            </a:r>
          </a:p>
          <a:p>
            <a:pPr marL="0" indent="0" algn="ctr">
              <a:buNone/>
            </a:pP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8. РАЗРЕД:</a:t>
            </a:r>
            <a:endParaRPr lang="sr-Cyrl-RS" sz="2400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ДРУГО МЕСТО 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                                                                                        ТРЕЋЕ МЕСТО 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 </a:t>
            </a:r>
          </a:p>
          <a:p>
            <a:pPr marL="0" indent="0" algn="ctr">
              <a:buNone/>
            </a:pPr>
            <a:endParaRPr lang="sr-Cyrl-R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68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52"/>
    </mc:Choice>
    <mc:Fallback xmlns="">
      <p:transition spd="slow" advTm="9552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909822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ЕЛЕНА КУГЛИ</a:t>
            </a:r>
            <a:r>
              <a:rPr lang="sr-Cyrl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sr-Latn-RS" sz="2400" dirty="0"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9823"/>
            <a:ext cx="12191999" cy="4948177"/>
          </a:xfrm>
          <a:solidFill>
            <a:srgbClr val="CC00CC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sr-Cyrl-RS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Cyrl-RS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Latn-RS" sz="24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sz="24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НОСИЛАЦ  ДИПЛОМЕ „ВУК КАРАЏИЋ“</a:t>
            </a:r>
            <a:br>
              <a:rPr lang="sr-Cyrl-RS" sz="24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24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НОСИЛАЦ ДИПЛОМЕ „ДОСИТЕЈ ОБРАДОВИЋ“ </a:t>
            </a:r>
          </a:p>
          <a:p>
            <a:pPr marL="0" indent="0" algn="ctr">
              <a:buNone/>
            </a:pPr>
            <a:r>
              <a:rPr lang="sr-Cyrl-RS" sz="24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ИЗ ФИЗИЧКОГ И ЗДРАВСТВЕНОГ ВАСПИТАЊА И БИОЛОГИЈЕ</a:t>
            </a:r>
            <a:r>
              <a:rPr lang="sr-Cyrl-RS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</a:t>
            </a:r>
            <a:endParaRPr lang="sr-Cyrl-RS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Cyrl-RS" sz="2400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Cyrl-RS" sz="2400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757" y="1304351"/>
            <a:ext cx="2526484" cy="358938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8754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41"/>
    </mc:Choice>
    <mc:Fallback xmlns="">
      <p:transition spd="slow" advTm="8741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76400"/>
          </a:xfr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sr-Cyrl-RS" sz="6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ЕЛЕНА КУГЛИ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УЧЕНИЦА 1-6 /8-6 РАЗРЕДА</a:t>
            </a:r>
            <a:b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МЕНТОРИ:ЉУБИША КУЗМАНОВИЋ, ПРОФ. ЈАСМИНА БРБАКЛИЋ,                                      ПРОФ. ДАНИЕЛ ДИМИТРИЈЕВИЋ</a:t>
            </a:r>
            <a:endParaRPr lang="en-US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76400"/>
            <a:ext cx="12192000" cy="5181600"/>
          </a:xfrm>
          <a:solidFill>
            <a:srgbClr val="CC00CC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sr-Cyrl-RS" b="1" u="sng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hnschrift SemiBold" panose="020B0502040204020203" pitchFamily="34" charset="0"/>
              </a:rPr>
              <a:t>ШАХ</a:t>
            </a:r>
          </a:p>
          <a:p>
            <a:pPr algn="ctr">
              <a:buNone/>
            </a:pPr>
            <a:r>
              <a:rPr lang="sr-Cyrl-RS" sz="2400" u="sng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hnschrift SemiBold" panose="020B0502040204020203" pitchFamily="34" charset="0"/>
              </a:rPr>
              <a:t>ДРУГО МЕСТО </a:t>
            </a:r>
            <a:r>
              <a:rPr lang="sr-Cyrl-RS" sz="24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hnschrift SemiBold" panose="020B0502040204020203" pitchFamily="34" charset="0"/>
              </a:rPr>
              <a:t>НА ОПШТИНСКОМ ТАКМИЧЕЊУ-ПОЈЕДИНАЧНО ПОСТИГНУЋЕ</a:t>
            </a:r>
            <a:endParaRPr lang="en-US" sz="2400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ahnschrift SemiBold" panose="020B0502040204020203" pitchFamily="34" charset="0"/>
            </a:endParaRPr>
          </a:p>
          <a:p>
            <a:pPr algn="ctr">
              <a:buNone/>
            </a:pPr>
            <a:r>
              <a:rPr lang="sr-Cyrl-RS" sz="2400" u="sng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hnschrift SemiBold" panose="020B0502040204020203" pitchFamily="34" charset="0"/>
              </a:rPr>
              <a:t>ПРВО МЕСТО </a:t>
            </a:r>
            <a:r>
              <a:rPr lang="sr-Cyrl-RS" sz="24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hnschrift SemiBold" panose="020B0502040204020203" pitchFamily="34" charset="0"/>
              </a:rPr>
              <a:t>НА ОКРУЖНОМ ТАКМИЧЕЊУ- ПОЈЕДИНАЧНО ПОСТИГНУЋЕ</a:t>
            </a:r>
            <a:endParaRPr lang="en-US" sz="2400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ahnschrift SemiBold" panose="020B0502040204020203" pitchFamily="34" charset="0"/>
            </a:endParaRPr>
          </a:p>
          <a:p>
            <a:pPr algn="ctr">
              <a:buNone/>
            </a:pPr>
            <a:r>
              <a:rPr lang="sr-Cyrl-RS" sz="2400" u="sng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hnschrift SemiBold" panose="020B0502040204020203" pitchFamily="34" charset="0"/>
              </a:rPr>
              <a:t>ПЛАСМАН И УЧЕШЋЕ </a:t>
            </a:r>
            <a:r>
              <a:rPr lang="sr-Cyrl-RS" sz="24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hnschrift SemiBold" panose="020B0502040204020203" pitchFamily="34" charset="0"/>
              </a:rPr>
              <a:t>НА РЕПУБЛИЧКОМ ТАКМИЧЕЊУ –ПОЈЕДИНАЧНО УЧЕШЋЕ</a:t>
            </a:r>
          </a:p>
          <a:p>
            <a:pPr algn="ctr">
              <a:buNone/>
            </a:pPr>
            <a:endParaRPr lang="sr-Cyrl-RS" sz="2400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Latn-RS" u="sng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hnschrift SemiBold" panose="020B0502040204020203" pitchFamily="34" charset="0"/>
              </a:rPr>
              <a:t>MATEM</a:t>
            </a:r>
            <a:r>
              <a:rPr lang="sr-Cyrl-RS" u="sng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hnschrift SemiBold" panose="020B0502040204020203" pitchFamily="34" charset="0"/>
              </a:rPr>
              <a:t>АТИКА</a:t>
            </a:r>
          </a:p>
          <a:p>
            <a:pPr marL="0" indent="0" algn="ctr">
              <a:buNone/>
            </a:pPr>
            <a:r>
              <a:rPr lang="sr-Cyrl-RS" sz="2400" b="1" u="sng" dirty="0">
                <a:ln>
                  <a:solidFill>
                    <a:schemeClr val="bg1"/>
                  </a:solidFill>
                </a:ln>
                <a:latin typeface="Bahnschrift SemiBold" panose="020B0502040204020203" pitchFamily="34" charset="0"/>
              </a:rPr>
              <a:t>ПОХВАЛА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latin typeface="Bahnschrift SemiBold" panose="020B0502040204020203" pitchFamily="34" charset="0"/>
              </a:rPr>
              <a:t> НА МЕЂУНАРОДНОЈ МАТЕМАТИЧКОЈ СМОТРИ „КЕНГУР БЕЗ ГРАНИЦА“</a:t>
            </a:r>
            <a:endParaRPr lang="en-US" sz="2400" b="1" dirty="0">
              <a:ln>
                <a:solidFill>
                  <a:schemeClr val="bg1"/>
                </a:solidFill>
              </a:ln>
              <a:latin typeface="Bahnschrift SemiBold" panose="020B0502040204020203" pitchFamily="34" charset="0"/>
            </a:endParaRPr>
          </a:p>
          <a:p>
            <a:pPr algn="ctr">
              <a:buNone/>
            </a:pPr>
            <a:endParaRPr lang="sr-Cyrl-RS" u="sng" dirty="0">
              <a:ln>
                <a:solidFill>
                  <a:schemeClr val="bg1"/>
                </a:solidFill>
              </a:ln>
              <a:latin typeface="Bahnschrift SemiBold" panose="020B0502040204020203" pitchFamily="34" charset="0"/>
            </a:endParaRPr>
          </a:p>
          <a:p>
            <a:pPr algn="ctr">
              <a:buNone/>
            </a:pPr>
            <a:r>
              <a:rPr lang="sr-Cyrl-RS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ПОДМЛАДАК  ЦРВЕНОГ КРСТА</a:t>
            </a:r>
            <a:endParaRPr lang="sr-Latn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>
              <a:buNone/>
            </a:pPr>
            <a:r>
              <a:rPr lang="sr-Cyrl-RS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8.РАЗРЕД</a:t>
            </a:r>
            <a:endParaRPr lang="sr-Cyrl-RS" sz="24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>
              <a:buNone/>
            </a:pPr>
            <a:r>
              <a:rPr lang="sr-Cyrl-RS" sz="24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ЕКИПНО: 3 МЕСТО НА ГРАДСКОМ/</a:t>
            </a:r>
            <a:r>
              <a:rPr lang="sr-Latn-RS" sz="24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</a:t>
            </a:r>
            <a:r>
              <a:rPr lang="sr-Cyrl-RS" sz="24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ОПШТИНСКОМ ТАКМИЧЕЊУ –ПРВА ПОМОЋ</a:t>
            </a:r>
            <a:endParaRPr lang="en-US" sz="24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89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9"/>
    </mc:Choice>
    <mc:Fallback xmlns="">
      <p:transition spd="slow" advTm="8909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19348"/>
          </a:xfrm>
          <a:solidFill>
            <a:srgbClr val="CC00CC"/>
          </a:solidFill>
        </p:spPr>
        <p:txBody>
          <a:bodyPr>
            <a:normAutofit fontScale="90000"/>
          </a:bodyPr>
          <a:lstStyle/>
          <a:p>
            <a:pPr algn="ctr"/>
            <a:r>
              <a:rPr lang="sr-Cyrl-RS" sz="6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itchFamily="18" charset="0"/>
              </a:rPr>
              <a:t>ВУК ЈАЧОВ</a:t>
            </a:r>
            <a:r>
              <a:rPr lang="sr-Cyrl-RS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sr-Cyrl-RS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sr-Latn-R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19349"/>
            <a:ext cx="12191999" cy="5538651"/>
          </a:xfrm>
          <a:solidFill>
            <a:srgbClr val="CC00CC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sz="24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sz="24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НОСИЛАЦ  ДИПЛОМЕ „ВУК КАРАЏИЋ“</a:t>
            </a:r>
            <a:endParaRPr lang="sr-Cyrl-RS" sz="2400" b="1" u="sng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НОСИЛАЦ ДИПЛОМЕ „ДОСИТЕЈ ОБРАДОВИЋ“ ИЗ МАТЕМАТИКЕ</a:t>
            </a:r>
          </a:p>
          <a:p>
            <a:pPr marL="0" indent="0" algn="ctr">
              <a:buNone/>
            </a:pPr>
            <a:endParaRPr lang="sr-Cyrl-RS" sz="24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0"/>
          <a:stretch/>
        </p:blipFill>
        <p:spPr>
          <a:xfrm>
            <a:off x="4481689" y="1013232"/>
            <a:ext cx="2721855" cy="446188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0383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0"/>
    </mc:Choice>
    <mc:Fallback xmlns="">
      <p:transition spd="slow" advTm="478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501421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СТЕФАН РИСТИЋ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/>
            </a:r>
            <a:b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УЧЕНИК </a:t>
            </a:r>
            <a:r>
              <a:rPr lang="sr-Latn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6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-4</a:t>
            </a:r>
            <a:r>
              <a:rPr lang="sr-Latn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/ 8-4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 РАЗРЕДА</a:t>
            </a:r>
            <a:b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МЕНТОР: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ПРОФ. РАДЕ УГАРКОВИЋ</a:t>
            </a:r>
            <a:endParaRPr lang="sr-Latn-R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01423"/>
            <a:ext cx="12191999" cy="5356578"/>
          </a:xfrm>
          <a:solidFill>
            <a:srgbClr val="CC00CC"/>
          </a:solidFill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endParaRPr lang="sr-Cyrl-RS" sz="2400" b="1" dirty="0"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sr-Cyrl-RS" sz="51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МАТЕМАТИКА</a:t>
            </a:r>
            <a:endParaRPr lang="sr-Latn-RS" sz="5100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38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6.РАЗРЕД:</a:t>
            </a:r>
            <a:endParaRPr lang="sr-Cyrl-RS" sz="3800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38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ДРУГО МЕСТО </a:t>
            </a:r>
            <a:r>
              <a:rPr lang="sr-Cyrl-RS" sz="3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</a:p>
          <a:p>
            <a:pPr marL="0" indent="0" algn="ctr">
              <a:buNone/>
            </a:pPr>
            <a:r>
              <a:rPr lang="sr-Cyrl-RS" sz="38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ПОХВАЛА </a:t>
            </a:r>
            <a:r>
              <a:rPr lang="sr-Cyrl-RS" sz="3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 </a:t>
            </a:r>
          </a:p>
          <a:p>
            <a:pPr marL="0" indent="0" algn="ctr">
              <a:buNone/>
            </a:pPr>
            <a:endParaRPr lang="sr-Cyrl-RS" sz="3800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sz="38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8.РАЗРЕД:</a:t>
            </a:r>
          </a:p>
          <a:p>
            <a:pPr marL="0" indent="0" algn="ctr">
              <a:buNone/>
            </a:pPr>
            <a:r>
              <a:rPr lang="sr-Cyrl-RS" sz="38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ТРЕЋЕ МЕСТО </a:t>
            </a:r>
            <a:r>
              <a:rPr lang="sr-Cyrl-RS" sz="38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</a:p>
          <a:p>
            <a:pPr marL="0" indent="0" algn="ctr">
              <a:buNone/>
            </a:pPr>
            <a:r>
              <a:rPr lang="sr-Cyrl-RS" sz="38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sr-Cyrl-RS" sz="38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ДРУГО МЕСТО </a:t>
            </a:r>
            <a:r>
              <a:rPr lang="sr-Cyrl-RS" sz="38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</a:t>
            </a:r>
          </a:p>
          <a:p>
            <a:pPr marL="0" indent="0" algn="ctr">
              <a:buNone/>
            </a:pPr>
            <a:r>
              <a:rPr lang="sr-Cyrl-RS" sz="38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ПЛАСМАН И УЧЕШЋЕ </a:t>
            </a:r>
            <a:r>
              <a:rPr lang="sr-Cyrl-RS" sz="38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РЕПУБЛИЧКОМ ТАКМИЧЕЊУ</a:t>
            </a:r>
          </a:p>
          <a:p>
            <a:pPr marL="0" indent="0" algn="ctr">
              <a:buNone/>
            </a:pPr>
            <a:r>
              <a:rPr lang="sr-Cyrl-RS" sz="38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itchFamily="18" charset="0"/>
              </a:rPr>
              <a:t>ПОХВАЛА</a:t>
            </a:r>
            <a:r>
              <a:rPr lang="sr-Cyrl-RS" sz="38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itchFamily="18" charset="0"/>
              </a:rPr>
              <a:t> НА МЕЂУНАРОДНОМ ТАКМИЧЕЊУ “КЕНГУР БЕЗ ГРАНИЦА“</a:t>
            </a:r>
          </a:p>
          <a:p>
            <a:pPr algn="ctr">
              <a:buNone/>
            </a:pPr>
            <a:r>
              <a:rPr lang="sr-Cyrl-RS" sz="3800" b="1" u="sng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ПРВА НАГРАДА </a:t>
            </a:r>
            <a:r>
              <a:rPr lang="sr-Cyrl-RS" sz="3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МАТЕМАТИЧКОМ ТУРНИРУ/ОЛИМПИЈАДИ</a:t>
            </a:r>
            <a:endParaRPr lang="sr-Latn-RS" sz="38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sr-Cyrl-RS" sz="2400" b="1" u="sng" dirty="0" smtClean="0">
                <a:latin typeface="Bahnschrift SemiBold" panose="020B0502040204020203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</a:t>
            </a:r>
            <a:r>
              <a:rPr lang="sr-Cyrl-RS" sz="2400" b="1" dirty="0" smtClean="0">
                <a:latin typeface="Bahnschrift SemiBold" panose="020B0502040204020203" pitchFamily="34" charset="0"/>
                <a:cs typeface="Times New Roman" panose="02020603050405020304" pitchFamily="18" charset="0"/>
              </a:rPr>
              <a:t>                                                                                     </a:t>
            </a:r>
            <a:endParaRPr lang="sr-Cyrl-RS" sz="2400" b="1" u="sng" dirty="0"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74254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54"/>
    </mc:Choice>
    <mc:Fallback xmlns="">
      <p:transition spd="slow" advTm="10454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909822"/>
          </a:xfrm>
          <a:solidFill>
            <a:srgbClr val="CC00CC"/>
          </a:solidFill>
        </p:spPr>
        <p:txBody>
          <a:bodyPr>
            <a:normAutofit fontScale="90000"/>
          </a:bodyPr>
          <a:lstStyle/>
          <a:p>
            <a:pPr algn="ctr"/>
            <a:r>
              <a:rPr lang="sr-Cyrl-RS" sz="6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ВУК ЈАЧОВ</a:t>
            </a:r>
            <a:r>
              <a:rPr lang="sr-Cyrl-RS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sr-Cyrl-RS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r-Cyrl-RS" sz="27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itchFamily="18" charset="0"/>
              </a:rPr>
              <a:t>УЧЕНИК 3-2/4-2 РАЗРЕДА</a:t>
            </a:r>
            <a:br>
              <a:rPr lang="sr-Cyrl-RS" sz="27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itchFamily="18" charset="0"/>
              </a:rPr>
            </a:br>
            <a:r>
              <a:rPr lang="sr-Cyrl-RS" sz="27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itchFamily="18" charset="0"/>
              </a:rPr>
              <a:t>МЕНТОРИ: ПРОФ. ДАНИЕЛА ИВКОВ. ПРОФ.РАДИСАВ РИСТИЋ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endParaRPr lang="sr-Latn-R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9823"/>
            <a:ext cx="12191999" cy="4948177"/>
          </a:xfrm>
          <a:solidFill>
            <a:srgbClr val="CC00CC"/>
          </a:solidFill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sr-Cyrl-RS" sz="30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itchFamily="18" charset="0"/>
              </a:rPr>
              <a:t>МАТЕМАТИКА</a:t>
            </a:r>
          </a:p>
          <a:p>
            <a:pPr marL="0" indent="0" algn="ctr">
              <a:buNone/>
            </a:pPr>
            <a:r>
              <a:rPr lang="sr-Cyrl-RS" sz="26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itchFamily="18" charset="0"/>
              </a:rPr>
              <a:t>ПОСТИГНУЋА:</a:t>
            </a:r>
          </a:p>
          <a:p>
            <a:pPr marL="0" indent="0" algn="ctr">
              <a:buNone/>
            </a:pPr>
            <a:endParaRPr lang="sr-Cyrl-RS" sz="24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sr-Cyrl-RS" sz="24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itchFamily="18" charset="0"/>
              </a:rPr>
              <a:t>3.РАЗРЕД:</a:t>
            </a:r>
            <a:endParaRPr lang="sr-Cyrl-RS" sz="2400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itchFamily="18" charset="0"/>
              </a:rPr>
              <a:t>ДРУГО МЕСТО 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itchFamily="18" charset="0"/>
              </a:rPr>
              <a:t>НА ОПШТИНСКОМ ТАКМИЧЕЊУ</a:t>
            </a:r>
            <a:r>
              <a:rPr lang="sr-Cyrl-R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sr-Cyrl-R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(општинско такмичење-највиши ниво такмичења на овом узрасту)</a:t>
            </a:r>
          </a:p>
          <a:p>
            <a:pPr marL="0" indent="0" algn="ctr">
              <a:buNone/>
            </a:pPr>
            <a:endParaRPr lang="sr-Cyrl-RS" sz="24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sr-Cyrl-RS" sz="24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itchFamily="18" charset="0"/>
              </a:rPr>
              <a:t>4.РАЗРЕД:</a:t>
            </a:r>
            <a:endParaRPr lang="sr-Cyrl-R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itchFamily="18" charset="0"/>
              </a:rPr>
              <a:t>ПОХВАЛА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itchFamily="18" charset="0"/>
              </a:rPr>
              <a:t> НА МЕЂУНАРОДНОМ  МАТЕМАТИЧКОМ ТАКМИЧЕЊУ “КЕНГУР БЕЗ ГРАНИЦА“</a:t>
            </a:r>
          </a:p>
          <a:p>
            <a:pPr marL="0" indent="0">
              <a:buNone/>
            </a:pPr>
            <a:r>
              <a:rPr lang="sr-Cyrl-R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sr-Cyrl-RS" sz="4400" dirty="0">
                <a:latin typeface="Times New Roman" pitchFamily="18" charset="0"/>
                <a:cs typeface="Times New Roman" pitchFamily="18" charset="0"/>
              </a:rPr>
            </a:b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231322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92"/>
    </mc:Choice>
    <mc:Fallback xmlns="">
      <p:transition spd="slow" advTm="6292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-1" y="0"/>
            <a:ext cx="12191999" cy="1138136"/>
          </a:xfrm>
          <a:solidFill>
            <a:srgbClr val="CC00CC"/>
          </a:solidFill>
        </p:spPr>
        <p:txBody>
          <a:bodyPr>
            <a:normAutofit fontScale="90000"/>
          </a:bodyPr>
          <a:lstStyle/>
          <a:p>
            <a:pPr algn="ctr"/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ТОМО ШУБАРА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/>
            </a:r>
            <a:b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endParaRPr lang="sr-Latn-R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0" y="1138136"/>
            <a:ext cx="12191998" cy="5719864"/>
          </a:xfrm>
          <a:solidFill>
            <a:srgbClr val="CC00CC"/>
          </a:solidFill>
        </p:spPr>
        <p:txBody>
          <a:bodyPr>
            <a:normAutofit/>
          </a:bodyPr>
          <a:lstStyle/>
          <a:p>
            <a:endParaRPr lang="sr-Cyrl-RS" b="1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endParaRPr lang="sr-Cyrl-RS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endParaRPr lang="sr-Cyrl-RS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endParaRPr lang="sr-Cyrl-RS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endParaRPr lang="sr-Cyrl-RS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endParaRPr lang="sr-Cyrl-RS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endParaRPr lang="sr-Cyrl-RS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endParaRPr lang="sr-Cyrl-RS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endParaRPr lang="sr-Latn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endParaRPr lang="sr-Latn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r>
              <a:rPr lang="sr-Cyrl-RS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НОСИЛАЦ  ДИПЛОМЕ „ВУК КАРАЏИЋ“</a:t>
            </a:r>
            <a:endParaRPr lang="sr-Cyrl-RS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r>
              <a:rPr lang="sr-Cyrl-RS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НОСИЛАЦ ДИПЛОМЕ „ДОСИТЕЈ ОБРАДОВИЋ“ ИЗ ГЕОГРАФИЈЕ </a:t>
            </a:r>
            <a:endParaRPr lang="sr-Cyrl-RS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sz="2000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endParaRPr lang="sr-Cyrl-R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52D5DE-F557-3016-BEA9-C805E51273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80473" y="1586825"/>
            <a:ext cx="4445543" cy="333415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59077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8"/>
    </mc:Choice>
    <mc:Fallback xmlns="">
      <p:transition spd="slow" advTm="4898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-1" y="-2"/>
            <a:ext cx="12191999" cy="1894115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ТОМО ШУБАРА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/>
            </a:r>
            <a:b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УЧЕНИК 8-4 РАЗРЕДА</a:t>
            </a:r>
            <a:b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МЕНТОР: ПРОФ. ВЕСНА КАЛОПЕР</a:t>
            </a:r>
            <a:endParaRPr lang="sr-Latn-R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0" y="1894114"/>
            <a:ext cx="12191998" cy="4963886"/>
          </a:xfrm>
          <a:solidFill>
            <a:srgbClr val="CC00CC"/>
          </a:solidFill>
        </p:spPr>
        <p:txBody>
          <a:bodyPr>
            <a:normAutofit/>
          </a:bodyPr>
          <a:lstStyle/>
          <a:p>
            <a:endParaRPr lang="sr-Cyrl-RS" b="1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endParaRPr lang="sr-Cyrl-RS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r>
              <a:rPr lang="sr-Cyrl-RS" sz="32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ГЕОГРАФИЈА</a:t>
            </a:r>
            <a:r>
              <a:rPr lang="sr-Cyrl-RS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 </a:t>
            </a:r>
          </a:p>
          <a:p>
            <a:endParaRPr lang="sr-Cyrl-RS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r>
              <a:rPr lang="sr-Cyrl-RS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 ТРЕЋЕ МЕСТО </a:t>
            </a:r>
            <a:r>
              <a:rPr lang="sr-Cyrl-RS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НА ОПШТИНСКОМ ТАКМИЧЕЊУ</a:t>
            </a:r>
            <a:endParaRPr lang="sr-Cyrl-RS" sz="2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endParaRPr lang="sr-Cyrl-R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09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50"/>
    </mc:Choice>
    <mc:Fallback xmlns="">
      <p:transition spd="slow" advTm="745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-1" y="0"/>
            <a:ext cx="12191999" cy="1515290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ПЕЂА ЈАНЕШ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/>
            </a:r>
            <a:b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endParaRPr lang="sr-Latn-R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0" y="1515291"/>
            <a:ext cx="12191998" cy="5342709"/>
          </a:xfrm>
          <a:solidFill>
            <a:srgbClr val="CC00CC"/>
          </a:solidFill>
        </p:spPr>
        <p:txBody>
          <a:bodyPr>
            <a:normAutofit/>
          </a:bodyPr>
          <a:lstStyle/>
          <a:p>
            <a:endParaRPr lang="sr-Cyrl-RS" b="1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endParaRPr lang="sr-Cyrl-RS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endParaRPr lang="sr-Cyrl-RS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endParaRPr lang="sr-Cyrl-RS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endParaRPr lang="sr-Cyrl-RS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endParaRPr lang="sr-Cyrl-RS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endParaRPr lang="sr-Cyrl-RS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endParaRPr lang="sr-Cyrl-RS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endParaRPr lang="sr-Cyrl-RS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endParaRPr lang="sr-Cyrl-RS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r>
              <a:rPr lang="sr-Cyrl-RS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НОСИЛАЦ ДИПЛОМЕ „ДОСИТЕЈ ОБРАДОВИЋ“ ИЗ ФИЗИКЕ И МАТЕМАТИКЕ</a:t>
            </a:r>
            <a:endParaRPr lang="sr-Cyrl-RS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sz="2000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endParaRPr lang="sr-Cyrl-R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63450" y="2553940"/>
            <a:ext cx="4069989" cy="217875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174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43"/>
    </mc:Choice>
    <mc:Fallback xmlns="">
      <p:transition spd="slow" advTm="7843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260622"/>
          </a:xfrm>
          <a:solidFill>
            <a:srgbClr val="CC00CC"/>
          </a:solidFill>
        </p:spPr>
        <p:txBody>
          <a:bodyPr>
            <a:normAutofit fontScale="90000"/>
          </a:bodyPr>
          <a:lstStyle/>
          <a:p>
            <a:pPr algn="ctr"/>
            <a:r>
              <a:rPr lang="sr-Cyrl-RS" sz="7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ПЕЂА ЈАНЕШ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/>
            </a:r>
            <a:b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sr-Cyrl-RS" sz="2400" dirty="0">
                <a:solidFill>
                  <a:schemeClr val="tx1"/>
                </a:solidFill>
                <a:latin typeface="Bahnschrift SemiBold" panose="020B0502040204020203" pitchFamily="34" charset="0"/>
              </a:rPr>
              <a:t/>
            </a:r>
            <a:br>
              <a:rPr lang="sr-Cyrl-RS" sz="2400" dirty="0">
                <a:solidFill>
                  <a:schemeClr val="tx1"/>
                </a:solidFill>
                <a:latin typeface="Bahnschrift SemiBold" panose="020B0502040204020203" pitchFamily="34" charset="0"/>
              </a:rPr>
            </a:b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ОДЛИЧАН УСПЕХ ОД 2-8.РАЗРЕДА</a:t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УЧЕСНИК НА ТАКМИЧЕЊИМА ОД ПРВОГ РАЗРЕДА</a:t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ДВА ПУТА УЧЕСНИК НА ТАКМИЧЕЊУ РЕПУБЛИЧКОГ НИВОА ИЗ МАТЕМАТИКЕ                        И ФИЗИКЕ-ТРЕЋА НАГРАДА</a:t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(6.РАЗРЕД: ИЗУЧАВАО ФИЗИКУ ПО ОБОГАЋЕНОМ ПРОГРАМУ РАДА) </a:t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НОСИЛАЦ ДИПЛОМЕ „ДОСИТЕЈ ОБРАДОВИЋ“ ИЗ МАТЕМАТИКЕ И ФИЗИКЕ </a:t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endParaRPr lang="sr-Latn-R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260622"/>
            <a:ext cx="12191999" cy="1597378"/>
          </a:xfrm>
          <a:solidFill>
            <a:srgbClr val="CC00CC"/>
          </a:solidFill>
        </p:spPr>
        <p:txBody>
          <a:bodyPr/>
          <a:lstStyle/>
          <a:p>
            <a:pPr algn="ctr"/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ВАНШКОЛСКИ РАД:</a:t>
            </a:r>
          </a:p>
          <a:p>
            <a:pPr marL="0" indent="0" algn="ctr">
              <a:buNone/>
            </a:pP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БАВИ СЕ ПРОГРАМИРАЊЕМ-САМОСТАЛНО ИЗРАЂУЈЕ ИГРИЦЕ</a:t>
            </a:r>
            <a:endParaRPr lang="sr-Cyrl-R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38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55"/>
    </mc:Choice>
    <mc:Fallback xmlns="">
      <p:transition spd="slow" advTm="9255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411110"/>
          </a:xfrm>
          <a:solidFill>
            <a:srgbClr val="CC00CC"/>
          </a:solidFill>
        </p:spPr>
        <p:txBody>
          <a:bodyPr>
            <a:normAutofit fontScale="90000"/>
          </a:bodyPr>
          <a:lstStyle/>
          <a:p>
            <a:pPr algn="ctr"/>
            <a:r>
              <a:rPr lang="sr-Cyrl-R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ПЕЂА ЈАНЕШ</a:t>
            </a:r>
            <a:r>
              <a:rPr lang="sr-Cyrl-RS" sz="27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УЧЕНИК 1-4/7-4 РАЗРЕДА</a:t>
            </a:r>
            <a:br>
              <a:rPr lang="sr-Cyrl-RS" sz="27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7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МЕНТОРИ: ПРОФ. ДАНИЕЛА </a:t>
            </a: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ИВКОВ, ПРОФ.РАДЕ УГАРКОВИЋ</a:t>
            </a:r>
            <a:endParaRPr lang="sr-Latn-R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1111"/>
            <a:ext cx="12191999" cy="5446889"/>
          </a:xfrm>
          <a:solidFill>
            <a:srgbClr val="CC00CC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sr-Cyrl-RS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МАТЕМАТИКА</a:t>
            </a:r>
          </a:p>
          <a:p>
            <a:pPr marL="0" indent="0" algn="ctr">
              <a:buNone/>
            </a:pPr>
            <a:r>
              <a:rPr lang="sr-Cyrl-RS" sz="24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1.РАЗРЕД:</a:t>
            </a:r>
            <a:endParaRPr lang="sr-Cyrl-RS" sz="24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ПОХВАЛА</a:t>
            </a: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НА МЕЂУНАРОДНОЈ СМОТРИ „КЕНГУР БЕЗ ГРАНИЦА“</a:t>
            </a:r>
          </a:p>
          <a:p>
            <a:pPr marL="0" indent="0" algn="ctr">
              <a:buNone/>
            </a:pPr>
            <a:r>
              <a:rPr lang="sr-Cyrl-RS" sz="24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4.РАЗРЕД:</a:t>
            </a:r>
            <a:endParaRPr lang="sr-Cyrl-RS" sz="24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ТРЕЋА НАГРАДА</a:t>
            </a:r>
            <a:r>
              <a:rPr lang="sr-Cyrl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itchFamily="18" charset="0"/>
              </a:rPr>
              <a:t> НА МЕЂУНАРОДНОЈ СМОТРИ “КЕНГУР БЕЗ ГРАНИЦА“</a:t>
            </a:r>
          </a:p>
          <a:p>
            <a:pPr marL="0" indent="0" algn="ctr">
              <a:buNone/>
            </a:pP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itchFamily="18" charset="0"/>
              </a:rPr>
              <a:t>ПЛАСМАН И УЧЕШЋЕ</a:t>
            </a:r>
            <a:r>
              <a:rPr lang="sr-Cyrl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itchFamily="18" charset="0"/>
              </a:rPr>
              <a:t> НА РЕПУБЛИЧКОМ ТАКМИЧЕЊУ “КЕНГУР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itchFamily="18" charset="0"/>
              </a:rPr>
              <a:t>БЕЗ ГРАНИЦА“</a:t>
            </a:r>
          </a:p>
          <a:p>
            <a:pPr marL="0" indent="0" algn="ctr">
              <a:buNone/>
            </a:pPr>
            <a:r>
              <a:rPr lang="sr-Cyrl-RS" sz="24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5.РАЗРЕД:</a:t>
            </a:r>
            <a:endParaRPr lang="sr-Cyrl-RS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ДРУГО МЕСТО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ПЛАСМАН И УЧЕШЋЕ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</a:t>
            </a:r>
          </a:p>
          <a:p>
            <a:pPr marL="0" indent="0" algn="ctr">
              <a:buNone/>
            </a:pP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ПОХВАЛА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 НА МЕЂУНАРОДНОЈ СМОТРИ „КЕНГУР БЕЗ ГРАНИЦА“</a:t>
            </a:r>
          </a:p>
          <a:p>
            <a:pPr marL="0" indent="0" algn="ctr">
              <a:buNone/>
            </a:pPr>
            <a:r>
              <a:rPr lang="sr-Cyrl-RS" sz="24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7.РАЗРЕД:</a:t>
            </a:r>
            <a:endParaRPr lang="sr-Cyrl-RS" sz="2400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ПОХВАЛА 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МЕЂУНАРОДНОЈ СМОТРИ „КЕНГУР БЕЗ ГРАНИЦА“</a:t>
            </a:r>
            <a:endParaRPr lang="sr-Cyrl-RS" sz="2400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algn="ctr"/>
            <a:endParaRPr lang="sr-Latn-RS" sz="2400" dirty="0"/>
          </a:p>
          <a:p>
            <a:pPr marL="0" indent="0" algn="ctr">
              <a:buNone/>
            </a:pPr>
            <a:endParaRPr lang="sr-Cyrl-R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sr-Latn-RS" sz="2400" dirty="0"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58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88"/>
    </mc:Choice>
    <mc:Fallback xmlns="">
      <p:transition spd="slow" advTm="13288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909822"/>
          </a:xfrm>
          <a:solidFill>
            <a:srgbClr val="CC00CC"/>
          </a:solidFill>
        </p:spPr>
        <p:txBody>
          <a:bodyPr>
            <a:normAutofit fontScale="90000"/>
          </a:bodyPr>
          <a:lstStyle/>
          <a:p>
            <a:pPr algn="ctr"/>
            <a:r>
              <a:rPr lang="sr-Cyrl-RS" sz="8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ПЕЂА ЈАНЕШ</a:t>
            </a:r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7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УЧЕНИК 6-4/8-4 РАЗРЕДА</a:t>
            </a:r>
            <a:br>
              <a:rPr lang="sr-Cyrl-RS" sz="27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7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МЕНТОРИ: ПРОФ.РАДЕ УГАРКОВИЋ, ПРОФ.</a:t>
            </a:r>
            <a:r>
              <a:rPr lang="sr-Cyrl-RS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СВЈЕТЛАНА ГАВАНСКИ</a:t>
            </a:r>
            <a:endParaRPr lang="sr-Latn-RS" sz="2700" b="1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9823"/>
            <a:ext cx="12191999" cy="4948177"/>
          </a:xfrm>
          <a:solidFill>
            <a:srgbClr val="CC00CC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sr-Cyrl-RS" sz="30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МАТЕМАТИКА</a:t>
            </a:r>
            <a:endParaRPr lang="sr-Latn-RS" sz="3000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8.РАЗРЕД:</a:t>
            </a:r>
            <a:endParaRPr lang="sr-Latn-RS" sz="24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ТРЕЋЕ МЕСТО 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</a:p>
          <a:p>
            <a:pPr marL="0" indent="0" algn="ctr">
              <a:buNone/>
            </a:pP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ПОХВАЛА 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 </a:t>
            </a:r>
          </a:p>
          <a:p>
            <a:pPr marL="0" indent="0" algn="ctr">
              <a:buNone/>
            </a:pP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ПОХВАЛА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 НА МЕЂУНАРОДНОМ ТАКМИЧЕЊУ „КЕНГУР БЕЗ ГРАНИЦА“</a:t>
            </a:r>
          </a:p>
          <a:p>
            <a:pPr marL="0" indent="0" algn="ctr">
              <a:buNone/>
            </a:pPr>
            <a:endParaRPr lang="sr-Cyrl-RS" sz="2400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ФИЗИКА</a:t>
            </a:r>
            <a:endParaRPr lang="sr-Latn-RS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6.РАЗРЕД:</a:t>
            </a:r>
            <a:endParaRPr lang="sr-Cyrl-RS" sz="2400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ДРУГА НАГРАДА 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</a:p>
          <a:p>
            <a:pPr marL="0" indent="0" algn="ctr">
              <a:buNone/>
            </a:pP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ДРУГА НАГРАДА 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 </a:t>
            </a:r>
          </a:p>
          <a:p>
            <a:pPr marL="0" indent="0" algn="ctr">
              <a:buNone/>
            </a:pP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ТРЕЋА НАГРАДА 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РЕПУБЛИЧКОМ ТАКМИЧЕЊУ</a:t>
            </a:r>
          </a:p>
          <a:p>
            <a:pPr marL="0" indent="0">
              <a:buNone/>
            </a:pPr>
            <a:endParaRPr lang="sr-Latn-RS" b="1" u="sng" dirty="0">
              <a:latin typeface="Bahnschrift SemiBold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85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79"/>
    </mc:Choice>
    <mc:Fallback xmlns="">
      <p:transition spd="slow" advTm="11279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909822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60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ЈОВАНА ТОМЧИЋ</a:t>
            </a:r>
            <a:br>
              <a:rPr lang="sr-Cyrl-RS" sz="60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</a:br>
            <a:endParaRPr lang="sr-Latn-RS" sz="60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9823"/>
            <a:ext cx="12191999" cy="4948177"/>
          </a:xfrm>
          <a:solidFill>
            <a:srgbClr val="CC00CC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sr-Cyrl-RS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dirty="0">
                <a:latin typeface="Bahnschrift SemiBold" panose="020B0502040204020203" pitchFamily="34" charset="0"/>
              </a:rPr>
              <a:t/>
            </a:r>
            <a:br>
              <a:rPr lang="sr-Cyrl-RS" dirty="0">
                <a:latin typeface="Bahnschrift SemiBold" panose="020B0502040204020203" pitchFamily="34" charset="0"/>
              </a:rPr>
            </a:br>
            <a:r>
              <a:rPr lang="sr-Cyrl-RS" dirty="0">
                <a:latin typeface="Bahnschrift SemiBold" panose="020B0502040204020203" pitchFamily="34" charset="0"/>
              </a:rPr>
              <a:t/>
            </a:r>
            <a:br>
              <a:rPr lang="sr-Cyrl-RS" dirty="0">
                <a:latin typeface="Bahnschrift SemiBold" panose="020B0502040204020203" pitchFamily="34" charset="0"/>
              </a:rPr>
            </a:br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НОСИЛАЦ ДИПЛОМЕ „ДОСИТЕЈ ОБРАДОВИЋ“                                                        ИЗ ФИЗИЧКОГ И ЗДРАВСТВЕНОГ ВАСПИТАЊА, БИОЛОГИЈЕ </a:t>
            </a:r>
          </a:p>
          <a:p>
            <a:pPr marL="0" indent="0" algn="ctr">
              <a:buNone/>
            </a:pPr>
            <a:endParaRPr lang="sr-Cyrl-RS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Cyrl-RS" sz="2400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Cyrl-R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78" y="1346197"/>
            <a:ext cx="3020242" cy="402699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5082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2"/>
    </mc:Choice>
    <mc:Fallback xmlns="">
      <p:transition spd="slow" advTm="6272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653988"/>
            <a:ext cx="12192000" cy="5204011"/>
          </a:xfrm>
          <a:solidFill>
            <a:srgbClr val="CC00CC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sr-Cyrl-RS" sz="36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ШАХ</a:t>
            </a: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2.РАЗРЕД:</a:t>
            </a:r>
          </a:p>
          <a:p>
            <a:pPr marL="0" indent="0" algn="ctr">
              <a:buNone/>
            </a:pP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ДРУГО МЕСТО „</a:t>
            </a:r>
            <a:r>
              <a:rPr lang="sr-Latn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ДАНИ СПОРТА НА БИСТРИЦИ“</a:t>
            </a:r>
            <a:endParaRPr lang="sr-Cyrl-RS" sz="24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ДРУГО МЕСТО - </a:t>
            </a:r>
            <a:r>
              <a:rPr lang="sr-Cyrl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А</a:t>
            </a:r>
            <a:r>
              <a:rPr lang="sr-Latn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КЦИЈА „ШАХ У ШКОЛЕ“</a:t>
            </a:r>
            <a:endParaRPr lang="sr-Cyrl-RS" sz="24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3.РАЗРЕД:</a:t>
            </a:r>
          </a:p>
          <a:p>
            <a:pPr marL="18288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ДРУГО МЕСТО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 НА ОКРУЖНОМ  ТАКМИЧЕЊУ</a:t>
            </a:r>
          </a:p>
          <a:p>
            <a:pPr marL="18288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ПЛАСМАН И УЧЕШЋЕ </a:t>
            </a:r>
            <a:r>
              <a:rPr lang="sr-Latn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НА РЕПУБЛИЧКОМ ТАКМИЧЕЊУ</a:t>
            </a: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4.РАЗРЕД:</a:t>
            </a:r>
          </a:p>
          <a:p>
            <a:pPr marL="0" indent="0" algn="ctr">
              <a:buNone/>
            </a:pPr>
            <a:r>
              <a:rPr lang="sr-Cyrl-RS" sz="26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ПОЈЕДИНАЧНА ПОСТИГНУЋА:</a:t>
            </a:r>
          </a:p>
          <a:p>
            <a:pPr marL="0" indent="0" algn="ctr">
              <a:buNone/>
            </a:pPr>
            <a:r>
              <a:rPr lang="sr-Cyrl-RS" sz="26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ДРУГО МЕСТО </a:t>
            </a:r>
            <a:r>
              <a:rPr lang="sr-Cyrl-RS" sz="26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</a:p>
          <a:p>
            <a:pPr marL="0" indent="0" algn="ctr">
              <a:buNone/>
            </a:pPr>
            <a:r>
              <a:rPr lang="sr-Cyrl-RS" sz="26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ТРЕЋЕ МЕСТО </a:t>
            </a:r>
            <a:r>
              <a:rPr lang="sr-Cyrl-RS" sz="26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</a:t>
            </a:r>
          </a:p>
          <a:p>
            <a:pPr marL="0" indent="0" algn="ctr">
              <a:buNone/>
            </a:pPr>
            <a:r>
              <a:rPr lang="sr-Cyrl-RS" sz="26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ПЛАСМАН И УЧЕШЋЕ НА </a:t>
            </a:r>
            <a:r>
              <a:rPr lang="sr-Cyrl-RS" sz="26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РЕПУБЛИЧКОМ ТАКМИЧЕЊУ</a:t>
            </a:r>
            <a:endParaRPr lang="sr-Cyrl-RS" sz="2600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600" b="1" u="sng" dirty="0">
              <a:ln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Bahnschrift SemiBold" panose="020B0502040204020203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53988"/>
          </a:xfrm>
          <a:solidFill>
            <a:srgbClr val="CC00CC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sr-Cyrl-RS" sz="5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ЈОВАНА ТОМЧИЋ</a:t>
            </a:r>
            <a:r>
              <a:rPr lang="sr-Cyrl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/>
            </a:r>
            <a:br>
              <a:rPr lang="sr-Cyrl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</a:br>
            <a:r>
              <a:rPr lang="sr-Cyrl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УЧЕНИЦА 2-6. РАЗРЕДА</a:t>
            </a:r>
            <a:br>
              <a:rPr lang="sr-Cyrl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</a:br>
            <a:r>
              <a:rPr lang="sr-Cyrl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МЕНТОР: ЉУБИША КУЗМАНОВИЋ</a:t>
            </a:r>
            <a:endParaRPr lang="en-US" sz="24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70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81"/>
    </mc:Choice>
    <mc:Fallback xmlns="">
      <p:transition spd="slow" advTm="9681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0" y="1"/>
            <a:ext cx="12191999" cy="1515290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ЈОВАНА ТОМЧИЋ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УЧЕНИЦА 5-6 РАЗРЕДА</a:t>
            </a:r>
            <a:b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МЕНТОРИ:  ЉУБИША КУЗМАНОВИЋ, БРАНИСЛАВ ШЕКУЛАРАЦ</a:t>
            </a:r>
            <a:endParaRPr lang="sr-Latn-R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0" y="1515291"/>
            <a:ext cx="12191998" cy="5342709"/>
          </a:xfrm>
          <a:solidFill>
            <a:srgbClr val="CC00CC"/>
          </a:solidFill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r-Cyrl-RS" sz="36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ШАХ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r-Cyrl-RS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ПОЈЕДИНАЧНО ПОСТИГНУЋЕ: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r-Cyrl-RS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ДРУГО МЕСТО </a:t>
            </a:r>
            <a:r>
              <a:rPr lang="sr-Cyrl-RS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  <a:endParaRPr lang="sr-Latn-RS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r-Cyrl-RS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ТРЕЋЕ МЕСТО </a:t>
            </a:r>
            <a:r>
              <a:rPr lang="sr-Cyrl-RS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r-Cyrl-RS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ПЛАСМАН И УЧЕШЋЕ </a:t>
            </a:r>
            <a:r>
              <a:rPr lang="sr-Cyrl-RS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РЕПУБЛИЧКОМ ТАКМИЧЕЊУ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r-Cyrl-RS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ЕКИПНО ПОСТИГНУЋЕ: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r-Cyrl-RS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ДРУГО МЕСТО </a:t>
            </a:r>
            <a:r>
              <a:rPr lang="sr-Cyrl-RS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                                                                    </a:t>
            </a:r>
            <a:r>
              <a:rPr lang="sr-Cyrl-RS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ПЛАСМАН И УЧЕШЋЕ </a:t>
            </a:r>
            <a:r>
              <a:rPr lang="sr-Cyrl-RS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РЕПУБЛИЧКОМ ТАКМИЧЕЊУ</a:t>
            </a:r>
          </a:p>
        </p:txBody>
      </p:sp>
    </p:spTree>
    <p:extLst>
      <p:ext uri="{BB962C8B-B14F-4D97-AF65-F5344CB8AC3E}">
        <p14:creationId xmlns:p14="http://schemas.microsoft.com/office/powerpoint/2010/main" val="405850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15"/>
    </mc:Choice>
    <mc:Fallback xmlns="">
      <p:transition spd="slow" advTm="10215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501421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СТЕФАН РИСТИЋ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/>
            </a:r>
            <a:b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УЧЕНИК </a:t>
            </a:r>
            <a:r>
              <a:rPr lang="sr-Latn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8-4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 РАЗРЕДА</a:t>
            </a:r>
            <a:b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МЕНТОР: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ПРОФ. МИРЈАНА ОРЛОВИЋ</a:t>
            </a:r>
            <a:endParaRPr lang="sr-Latn-R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01423"/>
            <a:ext cx="12191999" cy="5356578"/>
          </a:xfrm>
          <a:solidFill>
            <a:srgbClr val="CC00CC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sr-Cyrl-RS" sz="2400" b="1" dirty="0"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sr-Cyrl-RS" sz="32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ХЕМИЈА</a:t>
            </a:r>
            <a:endParaRPr lang="sr-Cyrl-RS" sz="3800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8.РАЗРЕД:</a:t>
            </a:r>
          </a:p>
          <a:p>
            <a:pPr marL="0" indent="0" algn="ctr">
              <a:buNone/>
            </a:pPr>
            <a:r>
              <a:rPr lang="sr-Cyrl-RS" sz="38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ДРУГА НАГРАДА </a:t>
            </a:r>
            <a:r>
              <a:rPr lang="sr-Cyrl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</a:p>
          <a:p>
            <a:pPr marL="0" indent="0" algn="ctr">
              <a:buNone/>
            </a:pPr>
            <a:endParaRPr lang="sr-Cyrl-RS" sz="24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ДРУГА НАГРАДА </a:t>
            </a:r>
            <a:r>
              <a:rPr lang="sr-Cyrl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</a:t>
            </a:r>
          </a:p>
          <a:p>
            <a:pPr marL="0" indent="0" algn="ctr">
              <a:buNone/>
            </a:pPr>
            <a:endParaRPr lang="sr-Cyrl-RS" sz="24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ПЛАСМАН И УЧЕШЋЕ</a:t>
            </a:r>
            <a:r>
              <a:rPr lang="sr-Cyrl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 НА РЕПУБЛИЧКОМ ТАКМИЧЕЊУ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                                                                                     </a:t>
            </a:r>
            <a:endParaRPr lang="sr-Cyrl-RS" sz="2400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374666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73"/>
    </mc:Choice>
    <mc:Fallback xmlns="">
      <p:transition spd="slow" advTm="6873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0" y="1"/>
            <a:ext cx="12191999" cy="1515290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ЈОВАНА  ТОМЧИЋ</a:t>
            </a:r>
            <a:r>
              <a:rPr lang="sr-Cyrl-RS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RS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УЧЕНИЦА 6-6/7-6 РАЗРЕДА</a:t>
            </a:r>
            <a:br>
              <a:rPr lang="sr-Cyrl-RS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МЕНТОРИ: СПОЉНИ САРАДНИК, БРАНИСЛАВ ШЕКУЛАРАЦ</a:t>
            </a:r>
            <a:endParaRPr lang="sr-Latn-RS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0" y="1515291"/>
            <a:ext cx="12191998" cy="5342709"/>
          </a:xfrm>
          <a:solidFill>
            <a:srgbClr val="CC00CC"/>
          </a:solidFill>
        </p:spPr>
        <p:txBody>
          <a:bodyPr>
            <a:normAutofit fontScale="85000" lnSpcReduction="2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r-Cyrl-RS" sz="38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ШАХ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r-Cyrl-RS" sz="26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6.РАЗРЕД:</a:t>
            </a:r>
            <a:endParaRPr lang="sr-Cyrl-RS" sz="2800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r-Cyrl-RS" sz="26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ПОЈЕДИНАЧНО ПОСТИГНУЋЕ:                                                                                                                                    </a:t>
            </a:r>
            <a:r>
              <a:rPr lang="sr-Cyrl-RS" sz="26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ПРВО МЕСТО </a:t>
            </a:r>
            <a:r>
              <a:rPr lang="sr-Cyrl-RS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                                                                                                         </a:t>
            </a:r>
            <a:r>
              <a:rPr lang="sr-Cyrl-RS" sz="26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ЧЕТВРТО МЕСТО </a:t>
            </a:r>
            <a:r>
              <a:rPr lang="sr-Cyrl-RS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</a:t>
            </a:r>
            <a:r>
              <a:rPr lang="sr-Cyrl-RS" sz="26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                                                                                                                   </a:t>
            </a:r>
            <a:r>
              <a:rPr lang="sr-Cyrl-RS" sz="26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lgerian" panose="04020705040A02060702" pitchFamily="82" charset="0"/>
              </a:rPr>
              <a:t>ПЛАСМАН И УЧЕШЋЕ </a:t>
            </a:r>
            <a:r>
              <a:rPr lang="sr-Cyrl-RS" sz="2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lgerian" panose="04020705040A02060702" pitchFamily="82" charset="0"/>
              </a:rPr>
              <a:t>НА РЕПУБЛИЧКОМ ТАКМИЧЕЊУ</a:t>
            </a:r>
            <a:endParaRPr lang="sr-Cyrl-RS" sz="2600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r-Cyrl-RS" sz="26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ЕКИПНО ПОСТИГНУЋЕ:                                                                                                                                                     ПРВО МЕСТО </a:t>
            </a:r>
            <a:r>
              <a:rPr lang="sr-Cyrl-RS" sz="2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                                                                                                                                                                                              </a:t>
            </a:r>
            <a:r>
              <a:rPr lang="sr-Cyrl-RS" sz="26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ПЛАСМАН И УЧЕШЋЕ </a:t>
            </a:r>
            <a:r>
              <a:rPr lang="sr-Cyrl-RS" sz="2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РЕПУБЛИЧКОМ ТАКМИЧЕЊУ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r-Cyrl-RS" sz="26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7.РАЗРЕД:</a:t>
            </a:r>
            <a:r>
              <a:rPr lang="sr-Cyrl-RS" sz="26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 ЕКИПНО</a:t>
            </a:r>
            <a:endParaRPr lang="sr-Cyrl-RS" sz="2600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r-Cyrl-RS" sz="26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ПРВО МЕСТО </a:t>
            </a:r>
            <a:r>
              <a:rPr lang="sr-Cyrl-RS" sz="26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НА ОКРУЖНОМ ТАКМИЧЕЊУ                                </a:t>
            </a:r>
            <a:r>
              <a:rPr lang="sr-Cyrl-RS" sz="2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                                                                            </a:t>
            </a:r>
            <a:r>
              <a:rPr lang="sr-Cyrl-RS" sz="26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ПЛАСМАН И УЧЕШЋЕ </a:t>
            </a:r>
            <a:r>
              <a:rPr lang="sr-Cyrl-RS" sz="26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НА РЕПУБЛИЧКОМ ТАКМИЧЕЊУ</a:t>
            </a:r>
            <a:endParaRPr lang="sr-Latn-RS" sz="26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21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80"/>
    </mc:Choice>
    <mc:Fallback xmlns="">
      <p:transition spd="slow" advTm="788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585731"/>
          </a:xfrm>
          <a:solidFill>
            <a:srgbClr val="CC00CC"/>
          </a:solidFill>
        </p:spPr>
        <p:txBody>
          <a:bodyPr>
            <a:normAutofit fontScale="90000"/>
          </a:bodyPr>
          <a:lstStyle/>
          <a:p>
            <a:pPr algn="ctr"/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ЈОВАНА ТОМЧИЋ</a:t>
            </a:r>
            <a:b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УЧЕНИЦА 8-6 РАЗРЕДА</a:t>
            </a:r>
            <a:b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МЕНТОР:БРАНИСЛАВ ШЕКУЛАРАЦ, ПРОФ. ДАНИЕЛ ДИМИТРИЈЕВИЋ</a:t>
            </a:r>
            <a:b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sr-Latn-R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73215"/>
            <a:ext cx="12191999" cy="5584786"/>
          </a:xfrm>
          <a:solidFill>
            <a:srgbClr val="CC00CC"/>
          </a:solidFill>
        </p:spPr>
        <p:txBody>
          <a:bodyPr>
            <a:normAutofit fontScale="25000" lnSpcReduction="2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r-Cyrl-RS" sz="14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ШАХ</a:t>
            </a:r>
            <a:r>
              <a:rPr lang="sr-Cyrl-RS" sz="96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ПОЈЕДИНАЧНО ПОСТИГНУЋЕ:                                                                                        </a:t>
            </a:r>
            <a:r>
              <a:rPr lang="sr-Cyrl-RS" sz="96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ДРУГО МЕСТО </a:t>
            </a:r>
            <a:r>
              <a:rPr lang="sr-Cyrl-RS" sz="9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                                                                                                        </a:t>
            </a:r>
            <a:r>
              <a:rPr lang="sr-Cyrl-RS" sz="96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ТРЕЋЕ МЕСТО </a:t>
            </a:r>
            <a:r>
              <a:rPr lang="sr-Cyrl-RS" sz="9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</a:t>
            </a:r>
            <a:r>
              <a:rPr lang="sr-Cyrl-RS" sz="96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                                                                                                                   </a:t>
            </a:r>
            <a:r>
              <a:rPr lang="sr-Cyrl-RS" sz="96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lgerian" panose="04020705040A02060702" pitchFamily="82" charset="0"/>
              </a:rPr>
              <a:t>ПЛАСМАН И УЧЕШЋЕ </a:t>
            </a:r>
            <a:r>
              <a:rPr lang="sr-Cyrl-RS" sz="9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lgerian" panose="04020705040A02060702" pitchFamily="82" charset="0"/>
              </a:rPr>
              <a:t>НА РЕПУБЛИЧКОМ ТАКМИЧЕЊУ</a:t>
            </a:r>
            <a:endParaRPr lang="sr-Cyrl-RS" sz="9600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r-Cyrl-RS" sz="96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ЕКИПНО ПОСТИГНУЋЕ:                                                                                                               </a:t>
            </a:r>
            <a:r>
              <a:rPr lang="sr-Cyrl-RS" sz="96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ТРЕЋЕ МЕСТО </a:t>
            </a:r>
            <a:r>
              <a:rPr lang="sr-Cyrl-RS" sz="9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                                                                          </a:t>
            </a:r>
            <a:r>
              <a:rPr lang="sr-Cyrl-RS" sz="96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ПРВО МЕСТО </a:t>
            </a:r>
            <a:r>
              <a:rPr lang="sr-Cyrl-RS" sz="9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                                                                        </a:t>
            </a:r>
            <a:r>
              <a:rPr lang="sr-Cyrl-RS" sz="9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sr-Cyrl-RS" sz="96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ДРУГО МЕСТО </a:t>
            </a:r>
            <a:r>
              <a:rPr lang="sr-Cyrl-RS" sz="9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РЕПУБЛИЧКОМ ТАКМИЧЕЊУ 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sr-Cyrl-RS" sz="96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ПРВО МЕСТО </a:t>
            </a:r>
            <a:r>
              <a:rPr lang="sr-Cyrl-RS" sz="9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10. СПОРТСКОЈ ОЛИМПИЈАДИ ШКОЛСКЕ ОМЛАДИНЕ ВОЈВОДИНЕ </a:t>
            </a:r>
            <a:endParaRPr lang="sr-Cyrl-RS" sz="96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80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9 ИНДИВИДУАЛНИХ ПОСТИГНУЋА ,9 ЕКИПНИХ ПОСТИГНУЋА,                                                                         6 ПУТА УЧЕСНИК РЕПУБЛИЧКОГ ТАКМИЧЕЊА У ШАХУ</a:t>
            </a:r>
            <a:endParaRPr lang="sr-Cyrl-RS" sz="8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88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ЕКИПНО 3.МЕСТО –ПРВА ПОМОЋ (ОПШТИНСКО ТАКМИЧЕЊЕ)</a:t>
            </a:r>
            <a:endParaRPr lang="sr-Cyrl-RS" sz="8800" u="sng" dirty="0"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dirty="0">
                <a:latin typeface="Bahnschrift SemiBold" panose="020B0502040204020203" pitchFamily="34" charset="0"/>
              </a:rPr>
              <a:t/>
            </a:r>
            <a:br>
              <a:rPr lang="sr-Cyrl-RS" dirty="0">
                <a:latin typeface="Bahnschrift SemiBold" panose="020B0502040204020203" pitchFamily="34" charset="0"/>
              </a:rPr>
            </a:br>
            <a:endParaRPr lang="sr-Cyrl-RS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dirty="0">
                <a:latin typeface="Bahnschrift SemiBold" panose="020B0502040204020203" pitchFamily="34" charset="0"/>
              </a:rPr>
              <a:t/>
            </a:r>
            <a:br>
              <a:rPr lang="sr-Cyrl-RS" dirty="0">
                <a:latin typeface="Bahnschrift SemiBold" panose="020B0502040204020203" pitchFamily="34" charset="0"/>
              </a:rPr>
            </a:br>
            <a:endParaRPr lang="sr-Cyrl-RS" sz="2400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Cyrl-R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25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86"/>
    </mc:Choice>
    <mc:Fallback xmlns="">
      <p:transition spd="slow" advTm="13086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909822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УРОШ САНЧАНИН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sr-Latn-R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9823"/>
            <a:ext cx="12191999" cy="4948177"/>
          </a:xfrm>
          <a:solidFill>
            <a:srgbClr val="CC00CC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sr-Cyrl-RS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Cyrl-RS" dirty="0"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dirty="0">
                <a:latin typeface="Bahnschrift SemiBold" panose="020B0502040204020203" pitchFamily="34" charset="0"/>
              </a:rPr>
              <a:t/>
            </a:r>
            <a:br>
              <a:rPr lang="sr-Cyrl-RS" dirty="0">
                <a:latin typeface="Bahnschrift SemiBold" panose="020B0502040204020203" pitchFamily="34" charset="0"/>
              </a:rPr>
            </a:br>
            <a:r>
              <a:rPr lang="sr-Cyrl-RS" dirty="0">
                <a:latin typeface="Bahnschrift SemiBold" panose="020B0502040204020203" pitchFamily="34" charset="0"/>
              </a:rPr>
              <a:t/>
            </a:r>
            <a:br>
              <a:rPr lang="sr-Cyrl-RS" dirty="0">
                <a:latin typeface="Bahnschrift SemiBold" panose="020B0502040204020203" pitchFamily="34" charset="0"/>
              </a:rPr>
            </a:br>
            <a:r>
              <a:rPr lang="sr-Cyrl-RS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НОСИЛАЦ ДИПЛОМЕ „ДОСИТЕЈ ОБРАДОВИЋ“ </a:t>
            </a:r>
          </a:p>
          <a:p>
            <a:pPr marL="0" indent="0" algn="ctr">
              <a:buNone/>
            </a:pPr>
            <a:r>
              <a:rPr lang="sr-Cyrl-RS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ИЗ МАТЕМАТИКЕ И ФИЗИКЕ</a:t>
            </a:r>
            <a:endParaRPr lang="sr-Cyrl-RS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Cyrl-RS" sz="2400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Cyrl-R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578" y="1297119"/>
            <a:ext cx="2924841" cy="422846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3359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2"/>
    </mc:Choice>
    <mc:Fallback xmlns="">
      <p:transition spd="slow" advTm="6722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909822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60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УРОШ САНЧАНИН </a:t>
            </a:r>
            <a:r>
              <a:rPr lang="sr-Cyrl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УЧЕНИК 4-5/6-5 РАЗРЕДА </a:t>
            </a:r>
            <a:b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МЕНТОРИ: ПРОФ. РАДМИЛА МИЛИЋ,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ПРОФ</a:t>
            </a:r>
            <a:r>
              <a:rPr lang="sr-Cyrl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. СЛАЂАНА РАНКОВИЋ,                             ПРОФ. СВ</a:t>
            </a:r>
            <a:r>
              <a:rPr lang="sr-Latn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J</a:t>
            </a:r>
            <a:r>
              <a:rPr lang="sr-Cyrl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ЕТЛАНА ГАВАНСКИ</a:t>
            </a:r>
            <a:endParaRPr lang="sr-Latn-RS" sz="24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9823"/>
            <a:ext cx="12191999" cy="4948177"/>
          </a:xfrm>
          <a:solidFill>
            <a:srgbClr val="CC00CC"/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sr-Cyrl-RS" sz="30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МАТЕМАТИКА</a:t>
            </a:r>
          </a:p>
          <a:p>
            <a:pPr marL="0" indent="0" algn="ctr">
              <a:buNone/>
            </a:pP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4.РАЗРЕД:</a:t>
            </a:r>
            <a:endParaRPr lang="sr-Latn-RS" sz="24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ПОХВАЛА 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МЕЂУНАРОДНОЈ СМОТРИ „КЕНГУР БЕЗ ГРАНИЦА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  <a:p>
            <a:pPr marL="0" indent="0" algn="ctr">
              <a:buNone/>
            </a:pPr>
            <a:endParaRPr lang="sr-Cyrl-RS" sz="2400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6.РАЗРЕД:</a:t>
            </a:r>
            <a:endParaRPr lang="sr-Latn-RS" sz="2400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0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ПОХВАЛА 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ОПШТИНСКОМ ТАКМИЧЕЊУ</a:t>
            </a:r>
          </a:p>
          <a:p>
            <a:pPr marL="0" indent="0" algn="ctr">
              <a:buNone/>
            </a:pP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ТРЕЋЕ МЕСТО 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ОКРУЖНОМ ТАКМИЧЕЊУ     </a:t>
            </a:r>
            <a:endParaRPr lang="sr-Latn-RS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ПОХВАЛА 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МЕЂУНАРОДНОЈ СМОТРИ „КЕНГУР БЕЗ ГРАНИЦА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endParaRPr lang="sr-Cyrl-RS" sz="36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ФИЗИКА</a:t>
            </a:r>
          </a:p>
          <a:p>
            <a:pPr marL="0" indent="0" algn="ctr">
              <a:buNone/>
            </a:pP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ДРУГА НАГРАДА 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</a:p>
          <a:p>
            <a:pPr marL="0" indent="0" algn="ctr">
              <a:buNone/>
            </a:pP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ПРВА НАГРАДА 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 </a:t>
            </a:r>
          </a:p>
          <a:p>
            <a:pPr marL="0" indent="0" algn="ctr">
              <a:buNone/>
            </a:pP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ПЛАСМАН И УЧЕШЋЕ 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РЕПУБЛИЧКОМ ТАКМИЧЕЊУ</a:t>
            </a:r>
            <a:endParaRPr lang="sr-Cyrl-RS" sz="2200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endParaRPr lang="sr-Cyrl-RS" sz="2400" dirty="0">
              <a:latin typeface="Bahnschrift SemiBold" panose="020B0502040204020203" pitchFamily="34" charset="0"/>
            </a:endParaRPr>
          </a:p>
          <a:p>
            <a:endParaRPr lang="sr-Latn-RS" sz="2400" dirty="0"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93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12"/>
    </mc:Choice>
    <mc:Fallback xmlns="">
      <p:transition spd="slow" advTm="8112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14845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ТИНА ЛАЗАРЕВИЋ</a:t>
            </a:r>
            <a:r>
              <a:rPr lang="sr-Cyrl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sr-Latn-RS" sz="2400" dirty="0"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4847"/>
            <a:ext cx="12191999" cy="5643154"/>
          </a:xfrm>
          <a:solidFill>
            <a:srgbClr val="CC00CC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sr-Cyrl-RS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Cyrl-RS" dirty="0"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dirty="0">
                <a:latin typeface="Bahnschrift SemiBold" panose="020B0502040204020203" pitchFamily="34" charset="0"/>
              </a:rPr>
              <a:t/>
            </a:r>
            <a:br>
              <a:rPr lang="sr-Cyrl-RS" dirty="0">
                <a:latin typeface="Bahnschrift SemiBold" panose="020B0502040204020203" pitchFamily="34" charset="0"/>
              </a:rPr>
            </a:br>
            <a:r>
              <a:rPr lang="sr-Cyrl-RS" dirty="0">
                <a:latin typeface="Bahnschrift SemiBold" panose="020B0502040204020203" pitchFamily="34" charset="0"/>
              </a:rPr>
              <a:t/>
            </a:r>
            <a:br>
              <a:rPr lang="sr-Cyrl-RS" dirty="0">
                <a:latin typeface="Bahnschrift SemiBold" panose="020B0502040204020203" pitchFamily="34" charset="0"/>
              </a:rPr>
            </a:br>
            <a:endParaRPr lang="sr-Cyrl-RS" dirty="0"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НОСИЛАЦ ДИПЛОМЕ „ДОСИТЕЈ ОБРАДОВИЋ“ </a:t>
            </a:r>
          </a:p>
          <a:p>
            <a:pPr marL="0" indent="0" algn="ctr">
              <a:buNone/>
            </a:pPr>
            <a:r>
              <a:rPr lang="sr-Cyrl-RS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ИЗ СРПСКОГЈЕЗИКА И КЊИЖЕВНОСТИ И НЕМАЧКОГ ЈЕЗИКА</a:t>
            </a:r>
            <a:endParaRPr lang="sr-Cyrl-RS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Cyrl-RS" sz="2400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Cyrl-R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098" y="1097577"/>
            <a:ext cx="2876416" cy="424513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5138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56"/>
    </mc:Choice>
    <mc:Fallback xmlns="">
      <p:transition spd="slow" advTm="7856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1999" cy="1909822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6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ТИНА ЛАЗАРЕВИЋ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УЧЕНИЦА 5-2/8-2 РАЗРЕДА</a:t>
            </a:r>
            <a:b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МЕНТОРИ:  ПРОФ. СЛАЂАНА  ГВОЈИЋ, ПРОФ. БИЉАНА БОРИЋ</a:t>
            </a:r>
            <a:endParaRPr lang="sr-Latn-R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9823"/>
            <a:ext cx="12191999" cy="4948177"/>
          </a:xfrm>
          <a:solidFill>
            <a:srgbClr val="CC00CC"/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sr-Cyrl-RS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СРПСКИ ЈЕЗИК И ЈЕЗИЧКА КУЛТУРА</a:t>
            </a:r>
          </a:p>
          <a:p>
            <a:pPr marL="0" indent="0" algn="ctr">
              <a:buNone/>
            </a:pPr>
            <a:r>
              <a:rPr lang="sr-Cyrl-RS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5.РАЗРЕД:</a:t>
            </a:r>
            <a:endParaRPr lang="sr-Cyrl-RS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ДРУГО МЕСТО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  <a:endParaRPr lang="sr-Cyrl-RS" sz="2400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ТРЕЋЕ МЕСТО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</a:t>
            </a:r>
          </a:p>
          <a:p>
            <a:pPr marL="0" indent="0" algn="ctr">
              <a:buNone/>
            </a:pP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8.РАЗРЕД:</a:t>
            </a:r>
            <a:endParaRPr lang="sr-Cyrl-RS" sz="2400" b="1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30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КЊИЖЕВНА ОЛИМПИЈАДА</a:t>
            </a: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ТРЕЋЕ МЕСТО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ДРУГО МЕСТО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</a:t>
            </a:r>
          </a:p>
          <a:p>
            <a:pPr marL="0" indent="0" algn="ctr">
              <a:buNone/>
            </a:pPr>
            <a:endParaRPr lang="sr-Cyrl-RS" sz="2400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30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НЕМАЧКИ ЈЕЗИК</a:t>
            </a: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ТРЕЋЕ МЕСТО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ПЛАСМАН И УЧЕШЋЕ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</a:t>
            </a:r>
          </a:p>
          <a:p>
            <a:pPr algn="ctr"/>
            <a:endParaRPr lang="sr-Latn-RS" sz="2400" dirty="0"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24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55"/>
    </mc:Choice>
    <mc:Fallback xmlns="">
      <p:transition spd="slow" advTm="11955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14845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ТИНА ЛАЗАРЕВИЋ</a:t>
            </a:r>
            <a:r>
              <a:rPr lang="sr-Cyrl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sr-Latn-RS" sz="2400" dirty="0"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4847"/>
            <a:ext cx="12191999" cy="5643154"/>
          </a:xfrm>
          <a:solidFill>
            <a:srgbClr val="CC00CC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sr-Cyrl-RS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ВАНШКОЛСКИ РАД:</a:t>
            </a:r>
          </a:p>
          <a:p>
            <a:pPr marL="0" indent="0" algn="ctr">
              <a:buNone/>
            </a:pPr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ШКОЛА ЕНГЛЕСКОГ ЈЕЗИКА (НИВО Б-2)</a:t>
            </a:r>
            <a:b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ШКОЛА НЕМАЧКОГ ЈЕЗИКА</a:t>
            </a:r>
          </a:p>
          <a:p>
            <a:pPr marL="0" indent="0" algn="ctr">
              <a:buNone/>
            </a:pPr>
            <a:endParaRPr lang="sr-Cyrl-RS" sz="2400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Cyrl-R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96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11"/>
    </mc:Choice>
    <mc:Fallback xmlns="">
      <p:transition spd="slow" advTm="6811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825624"/>
          </a:xfrm>
          <a:solidFill>
            <a:srgbClr val="CC00CC"/>
          </a:solidFill>
        </p:spPr>
        <p:txBody>
          <a:bodyPr/>
          <a:lstStyle/>
          <a:p>
            <a:pPr algn="ctr"/>
            <a:r>
              <a:rPr lang="sr-Cyrl-R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МИОНА ВУКМИРОВИЋ</a:t>
            </a:r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/>
            </a:r>
            <a:b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endParaRPr lang="sr-Latn-RS" sz="2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Čuvar mesta za sadržaj 2"/>
          <p:cNvSpPr>
            <a:spLocks noGrp="1"/>
          </p:cNvSpPr>
          <p:nvPr>
            <p:ph idx="1"/>
          </p:nvPr>
        </p:nvSpPr>
        <p:spPr>
          <a:xfrm>
            <a:off x="0" y="1825624"/>
            <a:ext cx="12192000" cy="5032376"/>
          </a:xfrm>
          <a:solidFill>
            <a:srgbClr val="CC00CC"/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sr-Latn-RS" sz="32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Latn-RS" sz="32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Latn-RS" sz="32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Latn-RS" sz="32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Latn-RS" sz="32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Latn-RS" sz="32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sz="32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sz="32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sz="30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НОСИЛАЦ ДИПЛОМЕ „ДОСИТЕЈ ОБРАДОВИЋ“ </a:t>
            </a:r>
          </a:p>
          <a:p>
            <a:pPr marL="0" indent="0" algn="ctr">
              <a:buNone/>
            </a:pPr>
            <a:r>
              <a:rPr lang="sr-Cyrl-RS" sz="30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ИЗ ЕНГЛЕСКОГ И НЕМАЧКОГ ЈЕЗИКА</a:t>
            </a:r>
            <a:endParaRPr lang="sr-Cyrl-RS" sz="3000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Cyrl-RS" sz="2600" b="1" u="sng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sr-Cyrl-RS" sz="2600" b="1" u="sng" dirty="0">
              <a:latin typeface="Bahnschrift SemiBold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547" y="1350208"/>
            <a:ext cx="2745340" cy="405781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0364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52"/>
    </mc:Choice>
    <mc:Fallback xmlns="">
      <p:transition spd="slow" advTm="6552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909822"/>
          </a:xfrm>
          <a:solidFill>
            <a:srgbClr val="CC00CC"/>
          </a:solidFill>
        </p:spPr>
        <p:txBody>
          <a:bodyPr/>
          <a:lstStyle/>
          <a:p>
            <a:pPr algn="ctr"/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МИОНА ВУКМИРОВИЋ</a:t>
            </a:r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/>
            </a:r>
            <a:b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УЧЕНИЦА 8-6 РАЗРЕДА</a:t>
            </a: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МЕНТОРИ: ПРОФ. САЊА ТРИВИЋ МИОКОВИЋ, ПРОФ. МИРЈАНА РАДОЈИЧИЋ</a:t>
            </a:r>
            <a:endParaRPr lang="sr-Latn-R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9823"/>
            <a:ext cx="12191999" cy="4948177"/>
          </a:xfrm>
          <a:solidFill>
            <a:srgbClr val="CC00CC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r-Cyrl-RS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ПОСТИГНУЋА:</a:t>
            </a:r>
          </a:p>
          <a:p>
            <a:pPr marL="0" indent="0" algn="ctr">
              <a:buNone/>
            </a:pPr>
            <a:endParaRPr lang="sr-Cyrl-RS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НЕМАЧКИ ЈЕЗИК </a:t>
            </a: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ДРУГО МЕСТО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ДРУГО МЕСТО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</a:t>
            </a: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ПЛАСМАН И УЧЕШЋЕ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РЕПУБЛИЧКОМ ТАКМИЧЕЊУ</a:t>
            </a:r>
          </a:p>
          <a:p>
            <a:pPr marL="0" indent="0" algn="ctr">
              <a:buNone/>
            </a:pPr>
            <a:endParaRPr lang="sr-Cyrl-RS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ЕНГЛЕСКИ ЈЕЗИК </a:t>
            </a: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ДРУГО МЕСТО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ПЛАСМАН И УЧЕШЋЕ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 НА ОКРУЖНОМ ТАКМИЧЕЊУ</a:t>
            </a:r>
          </a:p>
          <a:p>
            <a:pPr algn="ctr"/>
            <a:endParaRPr lang="sr-Latn-RS" dirty="0"/>
          </a:p>
          <a:p>
            <a:pPr marL="0" indent="0" algn="ctr">
              <a:buNone/>
            </a:pPr>
            <a:endParaRPr lang="sr-Cyrl-RS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5513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67"/>
    </mc:Choice>
    <mc:Fallback xmlns="">
      <p:transition spd="slow" advTm="10467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909822"/>
          </a:xfrm>
          <a:solidFill>
            <a:srgbClr val="CC00CC"/>
          </a:solidFill>
        </p:spPr>
        <p:txBody>
          <a:bodyPr/>
          <a:lstStyle/>
          <a:p>
            <a:pPr algn="ctr"/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АНДРЕЈ МАРЦЕЛ МАЊКО</a:t>
            </a:r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/>
            </a:r>
            <a:b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endParaRPr lang="sr-Latn-R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909823"/>
            <a:ext cx="12191999" cy="4948177"/>
          </a:xfrm>
          <a:solidFill>
            <a:srgbClr val="CC00CC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НОСИЛАЦ ДИПЛОМЕ „ДОСИТЕЈ ОБРАДОВИЋ“ </a:t>
            </a:r>
          </a:p>
          <a:p>
            <a:pPr marL="0" indent="0" algn="ctr">
              <a:buNone/>
            </a:pPr>
            <a:r>
              <a:rPr lang="sr-Cyrl-RS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ИЗ ЕНГЛЕСКОГ ЈЕЗИКА, БИОЛОГИЈЕ</a:t>
            </a:r>
            <a:endParaRPr lang="sr-Cyrl-RS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272" y="1368327"/>
            <a:ext cx="2714984" cy="388471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8275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89"/>
    </mc:Choice>
    <mc:Fallback xmlns="">
      <p:transition spd="slow" advTm="6889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164465"/>
          </a:xfrm>
          <a:solidFill>
            <a:srgbClr val="E23CB7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pPr algn="ctr"/>
            <a:r>
              <a:rPr lang="sr-Cyrl-RS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УНА ПЕТКОВИЋ</a:t>
            </a:r>
            <a:r>
              <a:rPr lang="sr-Cyrl-RS" dirty="0" smtClean="0">
                <a:solidFill>
                  <a:schemeClr val="bg1"/>
                </a:solidFill>
              </a:rPr>
              <a:t/>
            </a:r>
            <a:br>
              <a:rPr lang="sr-Cyrl-RS" dirty="0" smtClean="0">
                <a:solidFill>
                  <a:schemeClr val="bg1"/>
                </a:solidFill>
              </a:rPr>
            </a:br>
            <a:r>
              <a:rPr lang="sr-Cyrl-RS" sz="2700" dirty="0" smtClean="0">
                <a:latin typeface="Bahnschrift SemiBold" panose="020B0502040204020203" pitchFamily="34" charset="0"/>
              </a:rPr>
              <a:t/>
            </a:r>
            <a:br>
              <a:rPr lang="sr-Cyrl-RS" sz="2700" dirty="0" smtClean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914400"/>
            <a:ext cx="12192000" cy="6096001"/>
          </a:xfrm>
          <a:solidFill>
            <a:srgbClr val="FF00FF"/>
          </a:solidFill>
        </p:spPr>
        <p:txBody>
          <a:bodyPr>
            <a:normAutofit fontScale="92500" lnSpcReduction="20000"/>
          </a:bodyPr>
          <a:lstStyle/>
          <a:p>
            <a:pPr algn="ctr"/>
            <a:endParaRPr lang="sr-Cyrl-RS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endParaRPr lang="sr-Cyrl-RS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endParaRPr lang="sr-Cyrl-RS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endParaRPr lang="sr-Cyrl-RS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endParaRPr lang="sr-Cyrl-RS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endParaRPr lang="sr-Cyrl-RS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endParaRPr lang="sr-Cyrl-RS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endParaRPr lang="sr-Cyrl-RS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endParaRPr lang="sr-Cyrl-RS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endParaRPr lang="sr-Cyrl-RS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l"/>
            <a:r>
              <a:rPr lang="sr-Cyrl-RS" sz="3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                           </a:t>
            </a:r>
          </a:p>
          <a:p>
            <a:endParaRPr lang="sr-Cyrl-RS" sz="35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r>
              <a:rPr lang="sr-Cyrl-RS" sz="39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</a:t>
            </a:r>
            <a:r>
              <a:rPr lang="sr-Cyrl-RS" sz="3900" u="sng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СПОРТИСТА </a:t>
            </a:r>
            <a:r>
              <a:rPr lang="sr-Cyrl-RS" sz="39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ГЕНЕРАЦИЈЕ</a:t>
            </a:r>
            <a:r>
              <a:rPr lang="sr-Cyrl-RS" sz="35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</a:t>
            </a:r>
            <a:r>
              <a:rPr lang="sr-Cyrl-RS" sz="3500" u="sng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                                               </a:t>
            </a:r>
            <a:r>
              <a:rPr lang="sr-Cyrl-RS" sz="35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                                    </a:t>
            </a:r>
            <a:endParaRPr lang="sr-Cyrl-RS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r>
              <a:rPr lang="sr-Cyrl-RS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УЧЕНИЦА </a:t>
            </a:r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СА ОДЛИЧНИМ </a:t>
            </a:r>
            <a:r>
              <a:rPr lang="sr-Cyrl-RS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УСПЕХОМ</a:t>
            </a:r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r>
              <a:rPr lang="sr-Cyrl-RS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ДОБИТНИЦА </a:t>
            </a:r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НАГРАДЕ ОД ТВ </a:t>
            </a:r>
            <a:r>
              <a:rPr lang="sr-Cyrl-RS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ПРВА </a:t>
            </a:r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ЗА СВОЈА СПОРТСКА ПОСТИГНУЋА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659" y="1016685"/>
            <a:ext cx="2957688" cy="412436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1367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66"/>
    </mc:Choice>
    <mc:Fallback xmlns="">
      <p:transition spd="slow" advTm="6766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909822"/>
          </a:xfrm>
          <a:solidFill>
            <a:srgbClr val="CC00CC"/>
          </a:solidFill>
        </p:spPr>
        <p:txBody>
          <a:bodyPr/>
          <a:lstStyle/>
          <a:p>
            <a:pPr algn="ctr"/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АНДРЕЈ МАРЦЕЛ МАЊКО</a:t>
            </a:r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/>
            </a:r>
            <a:b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УЧЕНИК 8-6 РАЗРЕДА</a:t>
            </a: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МЕНТОРИ: ПРОФ. МИРЈАНА РАДОЈИЧИЋ, ПРОФ. ДАНИЕЛ ДИМИТРИЈЕВИЋ</a:t>
            </a:r>
            <a:endParaRPr lang="sr-Latn-R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32401"/>
            <a:ext cx="12191999" cy="4948177"/>
          </a:xfrm>
          <a:solidFill>
            <a:srgbClr val="CC00CC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sr-Cyrl-RS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ЕНГЛЕСКИ ЈЕЗИК</a:t>
            </a:r>
          </a:p>
          <a:p>
            <a:pPr marL="0" indent="0" algn="ctr">
              <a:buNone/>
            </a:pPr>
            <a:r>
              <a:rPr lang="sr-Cyrl-RS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ТРЕЋЕ МЕСТО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ПЛАСМАН И УЧЕШЋЕ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</a:t>
            </a:r>
          </a:p>
          <a:p>
            <a:pPr algn="ctr"/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sr-Cyrl-RS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ПОДМЛАДАК ЦРВЕНОГ КРСТА-ПРВА ПОМОЋ</a:t>
            </a:r>
          </a:p>
          <a:p>
            <a:pPr marL="0" indent="0" algn="ctr">
              <a:buNone/>
            </a:pPr>
            <a:r>
              <a:rPr lang="sr-Cyrl-RS" sz="24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ЕКИПНО:  ТРЕЋЕ МЕСТО НА ГРАДСКОМ/ОПШТИНСКОМ ТАКМИЧЕЊУ</a:t>
            </a:r>
          </a:p>
          <a:p>
            <a:pPr marL="0" indent="0" algn="ctr">
              <a:buNone/>
            </a:pPr>
            <a:r>
              <a:rPr lang="sr-Cyrl-RS" sz="24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ПРВО МЕСТО НА ПОКРАЈИНСКОМ ТАКМИЧЕЊУ</a:t>
            </a:r>
          </a:p>
          <a:p>
            <a:pPr marL="0" indent="0" algn="ctr">
              <a:buNone/>
            </a:pP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        </a:t>
            </a:r>
            <a:r>
              <a:rPr lang="sr-Cyrl-RS" sz="24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ПЛАСМАН НА ДРЖАВНО ТАКМИЧЕЊЕ (СЕПТЕМБАР)</a:t>
            </a:r>
            <a:endParaRPr lang="sr-Latn-RS" sz="24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00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57"/>
    </mc:Choice>
    <mc:Fallback xmlns="">
      <p:transition spd="slow" advTm="8057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-1" y="0"/>
            <a:ext cx="12191999" cy="1515290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МИЉАНА МАРИЋ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/>
            </a:r>
            <a:b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endParaRPr lang="sr-Latn-R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0" y="1515291"/>
            <a:ext cx="12191998" cy="5342709"/>
          </a:xfrm>
          <a:solidFill>
            <a:srgbClr val="CC00CC"/>
          </a:solidFill>
        </p:spPr>
        <p:txBody>
          <a:bodyPr>
            <a:normAutofit/>
          </a:bodyPr>
          <a:lstStyle/>
          <a:p>
            <a:endParaRPr lang="sr-Cyrl-RS" b="1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endParaRPr lang="sr-Cyrl-RS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endParaRPr lang="sr-Cyrl-RS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endParaRPr lang="sr-Cyrl-RS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endParaRPr lang="sr-Cyrl-RS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endParaRPr lang="sr-Cyrl-RS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endParaRPr lang="sr-Cyrl-RS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endParaRPr lang="sr-Cyrl-RS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endParaRPr lang="sr-Cyrl-RS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r>
              <a:rPr lang="sr-Cyrl-RS" sz="28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НОСИЛАЦ ДИПЛОМЕ „ДОСИТЕЈ ОБРАДОВИЋ“ </a:t>
            </a:r>
          </a:p>
          <a:p>
            <a:r>
              <a:rPr lang="sr-Cyrl-RS" sz="28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ИЗ СРПСКОГЈЕЗИКА И КЊИЖЕВНОСТИ</a:t>
            </a:r>
            <a:endParaRPr lang="sr-Cyrl-RS" sz="2800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sz="2800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endParaRPr lang="sr-Cyrl-RS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3" b="3956"/>
          <a:stretch/>
        </p:blipFill>
        <p:spPr>
          <a:xfrm rot="5400000">
            <a:off x="3956435" y="2007549"/>
            <a:ext cx="3937662" cy="268040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5359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9"/>
    </mc:Choice>
    <mc:Fallback xmlns="">
      <p:transition spd="slow" advTm="6709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-1" y="0"/>
            <a:ext cx="12191999" cy="1515290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МИЉАНА МАРИЋ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/>
            </a:r>
            <a:b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УЧЕНИЦА 5-3/8-3 РАЗРЕДА</a:t>
            </a:r>
            <a:b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МЕНТОР: ПРОФ. СЛАЂАНА ГВОЈИЋ</a:t>
            </a:r>
            <a:endParaRPr lang="sr-Latn-R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0" y="1515291"/>
            <a:ext cx="12191998" cy="5342709"/>
          </a:xfrm>
          <a:solidFill>
            <a:srgbClr val="CC00CC"/>
          </a:solidFill>
        </p:spPr>
        <p:txBody>
          <a:bodyPr>
            <a:normAutofit/>
          </a:bodyPr>
          <a:lstStyle/>
          <a:p>
            <a:endParaRPr lang="sr-Cyrl-RS" sz="2800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28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СРПСКИ ЈЕЗИК И ЈЕЗИЧКА КУЛТУРА</a:t>
            </a:r>
            <a:endParaRPr lang="sr-Cyrl-RS" sz="2400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5.РАЗРЕД:</a:t>
            </a:r>
            <a:endParaRPr lang="sr-Cyrl-RS" sz="2400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ПРВО МЕСТО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ОПШТИНСКОМ ТАКМИЧЕЊУ</a:t>
            </a:r>
            <a:endParaRPr lang="sr-Cyrl-RS" sz="2400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ТРЕЋЕ МЕСТО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ОКРУЖНОМ ТАКМИЧЕЊУ</a:t>
            </a:r>
          </a:p>
          <a:p>
            <a:endParaRPr lang="sr-Cyrl-RS" b="1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28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КЊИЖЕВНА ОЛИМПИЈАДА</a:t>
            </a:r>
            <a:endParaRPr lang="sr-Cyrl-RS" sz="2800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8.РАЗРЕД:</a:t>
            </a:r>
            <a:endParaRPr lang="sr-Cyrl-RS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r>
              <a:rPr lang="sr-Cyrl-RS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ДРУГО МЕСТО </a:t>
            </a:r>
            <a:r>
              <a:rPr lang="sr-Cyrl-RS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</a:p>
          <a:p>
            <a:r>
              <a:rPr lang="sr-Cyrl-RS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ПРВО МЕСТО </a:t>
            </a:r>
            <a:r>
              <a:rPr lang="sr-Cyrl-RS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</a:t>
            </a:r>
          </a:p>
          <a:p>
            <a:r>
              <a:rPr lang="sr-Cyrl-RS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ПРВО МЕСТО </a:t>
            </a:r>
            <a:r>
              <a:rPr lang="sr-Cyrl-RS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РЕПУБЛИЧКОМ </a:t>
            </a:r>
            <a:r>
              <a:rPr lang="sr-Cyrl-RS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ТАКМИЧЕЊУ</a:t>
            </a:r>
          </a:p>
          <a:p>
            <a:endParaRPr lang="sr-Cyrl-RS" b="1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endParaRPr lang="sr-Cyrl-RS" sz="2000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endParaRPr lang="sr-Cyrl-R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10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7"/>
    </mc:Choice>
    <mc:Fallback xmlns="">
      <p:transition spd="slow" advTm="10477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2299063"/>
          </a:xfrm>
          <a:solidFill>
            <a:srgbClr val="CC00CC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sr-Cyrl-RS" sz="6000" cap="none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ДАНИЛО ПУШИЋ</a:t>
            </a:r>
            <a:r>
              <a:rPr lang="sr-Cyrl-RS" cap="none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/>
            </a:r>
            <a:br>
              <a:rPr lang="sr-Cyrl-RS" cap="none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</a:br>
            <a:endParaRPr lang="sr-Latn-RS" sz="2400" cap="none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99063"/>
            <a:ext cx="12192000" cy="4728754"/>
          </a:xfr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endParaRPr lang="sr-Cyrl-C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НОСИЛАЦ ДИПЛОМЕ „ДОСИТЕЈ ОБРАДОВИЋ“ ИЗ ЛИКОВНЕ КУЛТУРЕ</a:t>
            </a:r>
          </a:p>
          <a:p>
            <a:pPr marL="0" indent="0" algn="ctr">
              <a:buNone/>
            </a:pPr>
            <a:endParaRPr lang="sr-Cyrl-CS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C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1" t="17306" r="34600" b="16932"/>
          <a:stretch/>
        </p:blipFill>
        <p:spPr>
          <a:xfrm rot="5400000">
            <a:off x="4107665" y="2030510"/>
            <a:ext cx="3826932" cy="317516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9587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8"/>
    </mc:Choice>
    <mc:Fallback xmlns="">
      <p:transition spd="slow" advTm="5928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2299063"/>
          </a:xfrm>
          <a:solidFill>
            <a:srgbClr val="CC00CC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sr-Cyrl-RS" sz="6000" cap="none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ДАНИЛО ПУШИЋ</a:t>
            </a:r>
            <a:r>
              <a:rPr lang="sr-Cyrl-RS" cap="none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/>
            </a:r>
            <a:br>
              <a:rPr lang="sr-Cyrl-RS" cap="none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</a:br>
            <a:r>
              <a:rPr lang="sr-Cyrl-RS" sz="2400" cap="none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УЧЕНИК 7-6 РАЗРЕДА</a:t>
            </a:r>
            <a:br>
              <a:rPr lang="sr-Cyrl-RS" sz="2400" cap="none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</a:br>
            <a:r>
              <a:rPr lang="sr-Cyrl-RS" sz="2400" cap="none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МЕНТОР: ПРОФ. ЈЕЛЕНА КОСТИЋ</a:t>
            </a:r>
            <a:endParaRPr lang="sr-Latn-RS" sz="2400" cap="none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99063"/>
            <a:ext cx="12192000" cy="4728754"/>
          </a:xfr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endParaRPr lang="sr-Cyrl-CS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CS" sz="28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ЛИКОВНА КУЛТУРА: </a:t>
            </a:r>
          </a:p>
          <a:p>
            <a:pPr marL="0" indent="0" algn="ctr">
              <a:buNone/>
            </a:pPr>
            <a:endParaRPr lang="sr-Cyrl-CS" sz="2800" b="1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-ТРЕЋА НАГРАДА-</a:t>
            </a:r>
            <a:endParaRPr lang="sr-Latn-RS" sz="2400" b="1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C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3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7</a:t>
            </a:r>
            <a:r>
              <a:rPr lang="sr-Cyrl-C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. ИЗЛОЖБ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А</a:t>
            </a:r>
            <a:r>
              <a:rPr lang="sr-Cyrl-C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 АУТОРСКОГ СТРИПА УЧЕНИКА РЕПУБЛИКЕ СРБИЈЕ</a:t>
            </a:r>
          </a:p>
          <a:p>
            <a:pPr marL="0" indent="0" algn="ctr">
              <a:buNone/>
            </a:pPr>
            <a:endParaRPr lang="sr-Cyrl-CS" sz="2800" b="1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sz="28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ДОБИТНИК ВИДОВДАНСКЕ </a:t>
            </a:r>
            <a:r>
              <a:rPr lang="sr-Cyrl-RS" sz="2800" b="1" u="sng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НАГРАДЕ 2024/25.</a:t>
            </a:r>
            <a:endParaRPr lang="sr-Cyrl-RS" sz="2800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CS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C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05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2"/>
    </mc:Choice>
    <mc:Fallback xmlns="">
      <p:transition spd="slow" advTm="7112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410788"/>
          </a:xfrm>
          <a:solidFill>
            <a:srgbClr val="CC00CC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sr-Cyrl-RS" sz="6000" cap="none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ЈУГ  БОЈАНОВИЋ</a:t>
            </a:r>
            <a:r>
              <a:rPr lang="sr-Cyrl-RS" cap="none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/>
            </a:r>
            <a:br>
              <a:rPr lang="sr-Cyrl-RS" cap="none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</a:br>
            <a:endParaRPr lang="sr-Latn-RS" sz="2400" cap="none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0789"/>
            <a:ext cx="12192000" cy="5617028"/>
          </a:xfr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endParaRPr lang="sr-Cyrl-RS" sz="3200" b="1" u="sng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sz="32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sz="32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sz="32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sz="32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sz="32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НОСИЛАЦ ДИПЛОМЕ „ДОСИТЕЈ ОБРАДОВИЋ“ </a:t>
            </a:r>
          </a:p>
          <a:p>
            <a:pPr marL="0" indent="0" algn="ctr">
              <a:buNone/>
            </a:pPr>
            <a:r>
              <a:rPr lang="sr-Cyrl-RS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ИЗ ФИЗИЧКОГ И ЗДРАВСТВЕНОГ ВАСПИТАЊА И БИОЛОГИЈЕ</a:t>
            </a:r>
            <a:endParaRPr lang="sr-Cyrl-RS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Latn-RS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Latn-RS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Latn-RS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9" r="9143"/>
          <a:stretch/>
        </p:blipFill>
        <p:spPr>
          <a:xfrm>
            <a:off x="4280262" y="1214846"/>
            <a:ext cx="3265715" cy="442613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2189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9"/>
    </mc:Choice>
    <mc:Fallback xmlns="">
      <p:transition spd="slow" advTm="6419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12711"/>
          </a:xfrm>
          <a:solidFill>
            <a:srgbClr val="CC00CC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sr-Cyrl-RS" sz="6000" cap="none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ЈУГ БОЈАНОВИЋ</a:t>
            </a:r>
            <a:r>
              <a:rPr lang="sr-Cyrl-RS" cap="none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/>
            </a:r>
            <a:br>
              <a:rPr lang="sr-Cyrl-RS" cap="none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</a:br>
            <a:r>
              <a:rPr lang="sr-Cyrl-RS" sz="2000" cap="none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УЧЕНИК 7-6/8-6 РАЗРЕДА</a:t>
            </a:r>
            <a:r>
              <a:rPr lang="sr-Cyrl-RS" sz="2400" cap="none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/>
            </a:r>
            <a:br>
              <a:rPr lang="sr-Cyrl-RS" sz="2400" cap="none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</a:br>
            <a:r>
              <a:rPr lang="sr-Cyrl-RS" sz="2400" cap="none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МЕНТОРИ:СПОЉНИ САРАДНИК, ПОДРШКА: ПРОФ.СИНИША ЦВЕТКОВИЋ,             ПРОФ.ДАНИЕЛ ДИМИТРИЈЕВИЋ</a:t>
            </a:r>
            <a:endParaRPr lang="sr-Latn-RS" sz="2400" cap="none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12711"/>
            <a:ext cx="12192000" cy="5515106"/>
          </a:xfr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sr-Cyrl-RS" sz="32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ЏУДО ТАКМИЧЕЊЕ </a:t>
            </a:r>
            <a:endParaRPr lang="sr-Cyrl-RS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ДРУГО МЕСТО</a:t>
            </a:r>
            <a:r>
              <a:rPr lang="sr-Cyrl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-ШКОЛСКО ПРВЕНСТВО ВОЈВОДИНЕ-7. РАЗРЕД</a:t>
            </a:r>
            <a:endParaRPr lang="sr-Latn-RS" sz="24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ТРЕЋЕ МЕСТО</a:t>
            </a:r>
            <a:r>
              <a:rPr lang="sr-Cyrl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-ШКОЛСКО ПРВЕНСТВО ВОЈВОДИНЕ-8. РАЗРЕД</a:t>
            </a:r>
          </a:p>
          <a:p>
            <a:pPr marL="0" indent="0" algn="ctr">
              <a:buNone/>
            </a:pP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ДРУГО МЕСТО</a:t>
            </a:r>
            <a:r>
              <a:rPr lang="sr-Cyrl-RS" sz="2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-СПОРТСКОЈ ОЛИМПИЈАДИ ШКОЛСКЕ ОМЛАДИНЕ ВОЈВОДИНЕ</a:t>
            </a:r>
            <a:endParaRPr lang="sr-Cyrl-RS" sz="2400" b="1" u="sng" dirty="0"/>
          </a:p>
          <a:p>
            <a:pPr marL="0" indent="0" algn="ctr">
              <a:buNone/>
            </a:pPr>
            <a:r>
              <a:rPr lang="sr-Cyrl-RS" sz="2400" b="1" u="sng" dirty="0">
                <a:latin typeface="Bahnschrift SemiBold" panose="020B0502040204020203" pitchFamily="34" charset="0"/>
              </a:rPr>
              <a:t>ЕКИПНО :ТРЕЋЕ МЕСТО - ПРВА ПОМОЋ (ЦК)</a:t>
            </a:r>
          </a:p>
          <a:p>
            <a:pPr marL="0" indent="0" algn="ctr">
              <a:buNone/>
            </a:pPr>
            <a:r>
              <a:rPr lang="sr-Cyrl-RS" b="1" u="sng" dirty="0"/>
              <a:t>ВАНШКОЛСКИ РАД:САМБО</a:t>
            </a:r>
            <a:endParaRPr lang="sr-Latn-RS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ru-RU" sz="2000" dirty="0">
                <a:latin typeface="Bahnschrift SemiBold" panose="020B0502040204020203" pitchFamily="34" charset="0"/>
              </a:rPr>
              <a:t>ОТВОРЕНО ПРВЕНСТВО СРБИЈЕ  2024.- 2. МЕСТО</a:t>
            </a:r>
          </a:p>
          <a:p>
            <a:pPr marL="0" indent="0" algn="ctr">
              <a:buNone/>
            </a:pPr>
            <a:r>
              <a:rPr lang="ru-RU" sz="2000" dirty="0">
                <a:latin typeface="Bahnschrift SemiBold" panose="020B0502040204020203" pitchFamily="34" charset="0"/>
              </a:rPr>
              <a:t>ДРЖАВНО ПРВЕНСТВО ЗА КАДЕТЕ 2025.- 1. МЕСТО</a:t>
            </a:r>
          </a:p>
          <a:p>
            <a:pPr marL="0" indent="0" algn="ctr">
              <a:buNone/>
            </a:pPr>
            <a:r>
              <a:rPr lang="ru-RU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2025. ЗАГРЕБ, Р ХРВАТСКА  - 3. МЕСТО, МЛАЂИ КАДЕТИ</a:t>
            </a:r>
            <a:endParaRPr lang="ru-RU" sz="2000" dirty="0"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ru-RU" sz="2000" dirty="0">
                <a:latin typeface="Bahnschrift SemiBold" panose="020B0502040204020203" pitchFamily="34" charset="0"/>
              </a:rPr>
              <a:t>ПРВЕНСТВО ЕВРОПЕ ЗА КАДЕТЕ ЛИМАСОЛ, КИПАР 2025. – 7. МЕСТО </a:t>
            </a:r>
          </a:p>
          <a:p>
            <a:pPr marL="0" indent="0" algn="ctr">
              <a:buNone/>
            </a:pPr>
            <a:r>
              <a:rPr lang="ru-RU" sz="2000" dirty="0">
                <a:latin typeface="Bahnschrift SemiBold" panose="020B0502040204020203" pitchFamily="34" charset="0"/>
              </a:rPr>
              <a:t>ДРЖАВНО ПРВЕНСТВО ЗА СТАРИЈЕ ДЕЧАКЕ 2025.- 1. МЕСТО</a:t>
            </a:r>
          </a:p>
          <a:p>
            <a:pPr marL="0" indent="0" algn="ctr">
              <a:buNone/>
            </a:pPr>
            <a:r>
              <a:rPr lang="ru-RU" sz="2000" dirty="0">
                <a:latin typeface="Bahnschrift SemiBold" panose="020B0502040204020203" pitchFamily="34" charset="0"/>
              </a:rPr>
              <a:t>ДРЖАВНО ПРВЕНСТВО ЗА КАДЕТЕ 2026.- 2. МЕСТО</a:t>
            </a:r>
            <a:endParaRPr lang="sr-Latn-RS" sz="20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22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97"/>
    </mc:Choice>
    <mc:Fallback xmlns="">
      <p:transition spd="slow" advTm="10897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36469"/>
          </a:xfrm>
          <a:solidFill>
            <a:srgbClr val="CC00CC"/>
          </a:solidFill>
        </p:spPr>
        <p:txBody>
          <a:bodyPr>
            <a:normAutofit fontScale="90000"/>
          </a:bodyPr>
          <a:lstStyle/>
          <a:p>
            <a:pPr algn="ctr"/>
            <a:r>
              <a:rPr lang="sr-Cyrl-RS" sz="6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МИТАР МИЛОШЕВИЋ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sr-Latn-R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36469"/>
            <a:ext cx="12191999" cy="5826035"/>
          </a:xfrm>
          <a:solidFill>
            <a:srgbClr val="CC00CC"/>
          </a:solidFill>
        </p:spPr>
        <p:txBody>
          <a:bodyPr>
            <a:normAutofit/>
          </a:bodyPr>
          <a:lstStyle/>
          <a:p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r>
              <a:rPr lang="sr-Cyrl-RS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КАНДИДАТ ЗА СПОРТИСТУ ГЕНЕРАЦИЈЕ</a:t>
            </a:r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r>
              <a:rPr lang="sr-Cyrl-RS" sz="24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НОСИЛАЦ ДИПЛОМЕ „ДОСИТЕЈ ОБРАДОВИЋ“                                                                         ИЗ ФИЗИЧКОГ И ЗДРАВСТВЕНОГ ВАСПИТАЊА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02" y="1007614"/>
            <a:ext cx="2759993" cy="39441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0017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31"/>
    </mc:Choice>
    <mc:Fallback xmlns="">
      <p:transition spd="slow" advTm="7331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0" y="1"/>
            <a:ext cx="12191999" cy="1515290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МИТАР МИЛОШЕВИЋ</a:t>
            </a:r>
            <a:r>
              <a:rPr lang="sr-Cyrl-RS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RS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  5-5/6-5РАЗРЕДА</a:t>
            </a:r>
            <a:br>
              <a:rPr lang="sr-Cyrl-RS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МЕНТОР: ПРОФ. БИЉАНА МАРКОВИЋ</a:t>
            </a:r>
            <a:endParaRPr lang="sr-Latn-RS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0" y="1515291"/>
            <a:ext cx="12191998" cy="5342709"/>
          </a:xfrm>
          <a:solidFill>
            <a:srgbClr val="CC00CC"/>
          </a:solidFill>
        </p:spPr>
        <p:txBody>
          <a:bodyPr>
            <a:normAutofit/>
          </a:bodyPr>
          <a:lstStyle/>
          <a:p>
            <a:r>
              <a:rPr lang="sr-Cyrl-RS" sz="32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СПОРТСКА ГИМНАСТИКА</a:t>
            </a:r>
          </a:p>
          <a:p>
            <a:r>
              <a:rPr lang="sr-Cyrl-RS" sz="28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ПОСТИГНУЋА:</a:t>
            </a:r>
          </a:p>
          <a:p>
            <a:r>
              <a:rPr lang="sr-Cyrl-RS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5.РАЗРЕД: </a:t>
            </a:r>
          </a:p>
          <a:p>
            <a:r>
              <a:rPr lang="sr-Cyrl-RS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ПОСТИГНУЋЕ НА ОПШТИНСКОМ ТАКМИЧЕЊУ </a:t>
            </a:r>
          </a:p>
          <a:p>
            <a:r>
              <a:rPr lang="sr-Cyrl-RS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 ПОСТИГНУЋЕ </a:t>
            </a:r>
            <a:r>
              <a:rPr lang="sr-Cyrl-RS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</a:t>
            </a:r>
            <a:endParaRPr lang="sr-Cyrl-RS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r>
              <a:rPr lang="sr-Cyrl-RS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ТРЕЋЕ МЕСТО </a:t>
            </a:r>
            <a:r>
              <a:rPr lang="sr-Cyrl-RS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МЕЂУОКРУЖНОМ ТАКМИЧЕЊУ</a:t>
            </a:r>
            <a:endParaRPr lang="sr-Cyrl-RS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r>
              <a:rPr lang="sr-Cyrl-RS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ПЛАСМАН И УЧЕШЋЕ </a:t>
            </a:r>
            <a:r>
              <a:rPr lang="sr-Cyrl-RS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РЕПУБЛИЧКОМ ТАКМИЧЕЊУ</a:t>
            </a:r>
          </a:p>
          <a:p>
            <a:r>
              <a:rPr lang="sr-Cyrl-RS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6.РАЗРЕД: </a:t>
            </a:r>
          </a:p>
          <a:p>
            <a:r>
              <a:rPr lang="sr-Cyrl-RS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ЧЕТВРТО МЕСТО </a:t>
            </a:r>
            <a:r>
              <a:rPr lang="sr-Cyrl-RS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ОПШТИНСКО-ОКРУЖНОМ ТАКМИЧЕЊУ</a:t>
            </a:r>
          </a:p>
          <a:p>
            <a:r>
              <a:rPr lang="sr-Cyrl-RS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ЧЕТВРТО МЕСТО </a:t>
            </a:r>
            <a:r>
              <a:rPr lang="sr-Cyrl-RS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МЕЂУОКРУЖНОМ ТАКМИЧЕЊУ</a:t>
            </a:r>
          </a:p>
          <a:p>
            <a:r>
              <a:rPr lang="sr-Cyrl-RS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ПЛАСМАН И УЧЕШЋЕ </a:t>
            </a:r>
            <a:r>
              <a:rPr lang="sr-Cyrl-RS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РЕПУБЛИЧКОМ ТАКМИЧЕЊУ</a:t>
            </a:r>
            <a:endParaRPr lang="sr-Latn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endParaRPr lang="sr-Latn-RS" dirty="0"/>
          </a:p>
          <a:p>
            <a:endParaRPr lang="sr-Cyrl-RS" sz="2400" b="1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96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13"/>
    </mc:Choice>
    <mc:Fallback xmlns="">
      <p:transition spd="slow" advTm="9313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71599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6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МИТАР МИЛОШЕВИЋ</a:t>
            </a:r>
            <a:r>
              <a:rPr lang="sr-Cyrl-RS" sz="2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2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МЕНТОР: СПОЉНИ САРАДНИК</a:t>
            </a:r>
            <a:endParaRPr lang="sr-Latn-RS" sz="22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Čuvar mesta za sadržaj 2"/>
          <p:cNvSpPr>
            <a:spLocks noGrp="1"/>
          </p:cNvSpPr>
          <p:nvPr>
            <p:ph idx="1"/>
          </p:nvPr>
        </p:nvSpPr>
        <p:spPr>
          <a:xfrm>
            <a:off x="0" y="1371600"/>
            <a:ext cx="12192000" cy="5486400"/>
          </a:xfrm>
          <a:solidFill>
            <a:srgbClr val="CC00CC"/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sr-Latn-RS" sz="12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Latn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 </a:t>
            </a:r>
            <a:r>
              <a:rPr lang="sr-Cyrl-RS" sz="2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ПРВО </a:t>
            </a:r>
            <a:r>
              <a:rPr lang="ru-RU" sz="2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КОЛО ПГЛ ВОЈВОДИНЕ МСГ “Ц” ПРОГРАМ 2023. Суботица 2023. </a:t>
            </a:r>
          </a:p>
          <a:p>
            <a:pPr marL="0" indent="0" algn="ctr">
              <a:buNone/>
            </a:pPr>
            <a:r>
              <a:rPr lang="ru-RU" sz="22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Екипно – 1. место , Вишебој 2.место</a:t>
            </a:r>
          </a:p>
          <a:p>
            <a:pPr marL="0" indent="0" algn="ctr">
              <a:buNone/>
            </a:pPr>
            <a:r>
              <a:rPr lang="ru-RU" sz="2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ДРУГО КОЛО ПГЛ ВОЈВОДИНЕ МСГ “Ц” ПРОГРАМ 2023.Н. Сад, 2023.                                                                </a:t>
            </a:r>
            <a:r>
              <a:rPr lang="ru-RU" sz="22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Екипно - 1. место, Вишебој - 3. место</a:t>
            </a:r>
          </a:p>
          <a:p>
            <a:pPr marL="0" indent="0" algn="ctr">
              <a:buNone/>
            </a:pPr>
            <a:r>
              <a:rPr lang="ru-RU" sz="2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УКУПНО ПРВО И и ДРУГО КОЛО ПГЛ ВОЈВОДИНЕ “Ц” ПРОГРАМ Н. Сад 2023.</a:t>
            </a:r>
          </a:p>
          <a:p>
            <a:pPr marL="0" indent="0" algn="ctr">
              <a:buNone/>
            </a:pPr>
            <a:r>
              <a:rPr lang="ru-RU" sz="22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Екипно–1. место Вишебој - 3.место</a:t>
            </a:r>
          </a:p>
          <a:p>
            <a:pPr algn="ctr"/>
            <a:r>
              <a:rPr lang="sr-Latn-RS" sz="2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ФИНАЛЕ ПГЛ МСГ “Ц” ПРОГРАМ 2023. </a:t>
            </a:r>
            <a:endParaRPr lang="sr-Cyrl-RS" sz="22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r>
              <a:rPr lang="sr-Latn-RS" sz="2200" u="sng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Екипно</a:t>
            </a:r>
            <a:r>
              <a:rPr lang="sr-Latn-RS" sz="22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- 1. </a:t>
            </a:r>
            <a:r>
              <a:rPr lang="sr-Cyrl-RS" sz="22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м</a:t>
            </a:r>
            <a:r>
              <a:rPr lang="sr-Latn-RS" sz="2200" u="sng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есто</a:t>
            </a:r>
            <a:r>
              <a:rPr lang="sr-Cyrl-RS" sz="22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,</a:t>
            </a:r>
            <a:r>
              <a:rPr lang="sr-Latn-RS" sz="22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 </a:t>
            </a:r>
            <a:r>
              <a:rPr lang="sr-Latn-RS" sz="2200" u="sng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Вишебој</a:t>
            </a:r>
            <a:r>
              <a:rPr lang="sr-Latn-RS" sz="22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- 2. </a:t>
            </a:r>
            <a:r>
              <a:rPr lang="sr-Cyrl-RS" sz="2200" u="sng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м</a:t>
            </a:r>
            <a:r>
              <a:rPr lang="sr-Latn-RS" sz="2200" u="sng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есто</a:t>
            </a:r>
            <a:r>
              <a:rPr lang="sr-Latn-RS" sz="2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 </a:t>
            </a:r>
          </a:p>
          <a:p>
            <a:pPr algn="ctr"/>
            <a:r>
              <a:rPr lang="sr-Cyrl-RS" sz="2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ДРУГО</a:t>
            </a:r>
            <a:r>
              <a:rPr lang="sr-Latn-RS" sz="2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КОЛО ПГЛ ВОЈВОДИНЕ МСГ “Ц” ПРОГРАМ</a:t>
            </a:r>
            <a:r>
              <a:rPr lang="sr-Cyrl-RS" sz="2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</a:t>
            </a:r>
            <a:r>
              <a:rPr lang="sr-Latn-RS" sz="2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2024. </a:t>
            </a:r>
            <a:endParaRPr lang="sr-Cyrl-RS" sz="22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Latn-RS" sz="22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 </a:t>
            </a:r>
            <a:r>
              <a:rPr lang="sr-Latn-RS" sz="2200" u="sng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Екипно</a:t>
            </a:r>
            <a:r>
              <a:rPr lang="sr-Latn-RS" sz="22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- 2. </a:t>
            </a:r>
            <a:r>
              <a:rPr lang="sr-Cyrl-RS" sz="2200" u="sng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м</a:t>
            </a:r>
            <a:r>
              <a:rPr lang="sr-Latn-RS" sz="2200" u="sng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есто</a:t>
            </a:r>
            <a:r>
              <a:rPr lang="sr-Latn-RS" sz="22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 </a:t>
            </a:r>
            <a:r>
              <a:rPr lang="sr-Cyrl-RS" sz="22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, </a:t>
            </a:r>
            <a:r>
              <a:rPr lang="sr-Latn-RS" sz="2200" u="sng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Вишебој</a:t>
            </a:r>
            <a:r>
              <a:rPr lang="sr-Latn-RS" sz="22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- 3. </a:t>
            </a:r>
            <a:r>
              <a:rPr lang="sr-Cyrl-RS" sz="2200" u="sng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м</a:t>
            </a:r>
            <a:r>
              <a:rPr lang="sr-Latn-RS" sz="2200" u="sng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есто</a:t>
            </a:r>
            <a:r>
              <a:rPr lang="sr-Latn-RS" sz="22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 </a:t>
            </a:r>
          </a:p>
          <a:p>
            <a:pPr algn="ctr"/>
            <a:r>
              <a:rPr lang="sr-Latn-RS" sz="2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УКУПНО </a:t>
            </a:r>
            <a:r>
              <a:rPr lang="sr-Cyrl-RS" sz="2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ПРВО</a:t>
            </a:r>
            <a:r>
              <a:rPr lang="sr-Latn-RS" sz="2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и </a:t>
            </a:r>
            <a:r>
              <a:rPr lang="sr-Cyrl-RS" sz="2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ДРУГО</a:t>
            </a:r>
            <a:r>
              <a:rPr lang="sr-Latn-RS" sz="2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КОЛО ПГЛ ВОЈВОДИНЕ “Ц” ПРОГРАМ 2024.</a:t>
            </a:r>
            <a:endParaRPr lang="sr-Cyrl-RS" sz="22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r>
              <a:rPr lang="sr-Latn-RS" sz="2200" u="sng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Екипно</a:t>
            </a:r>
            <a:r>
              <a:rPr lang="sr-Latn-RS" sz="22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-</a:t>
            </a:r>
            <a:r>
              <a:rPr lang="sr-Cyrl-RS" sz="22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2</a:t>
            </a:r>
            <a:r>
              <a:rPr lang="sr-Latn-RS" sz="22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. </a:t>
            </a:r>
            <a:r>
              <a:rPr lang="sr-Cyrl-RS" sz="2200" u="sng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м</a:t>
            </a:r>
            <a:r>
              <a:rPr lang="sr-Latn-RS" sz="2200" u="sng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есто</a:t>
            </a:r>
            <a:r>
              <a:rPr lang="sr-Cyrl-RS" sz="22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,</a:t>
            </a:r>
            <a:r>
              <a:rPr lang="sr-Latn-RS" sz="22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 </a:t>
            </a:r>
            <a:r>
              <a:rPr lang="sr-Latn-RS" sz="2200" u="sng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Вишебој</a:t>
            </a:r>
            <a:r>
              <a:rPr lang="sr-Latn-RS" sz="22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- 2. </a:t>
            </a:r>
            <a:r>
              <a:rPr lang="sr-Cyrl-RS" sz="2200" u="sng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м</a:t>
            </a:r>
            <a:r>
              <a:rPr lang="sr-Latn-RS" sz="2200" u="sng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есто</a:t>
            </a:r>
            <a:r>
              <a:rPr lang="sr-Latn-RS" sz="2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 </a:t>
            </a:r>
          </a:p>
          <a:p>
            <a:pPr algn="ctr"/>
            <a:r>
              <a:rPr lang="sr-Latn-RS" sz="2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ФИНАЛЕ ПГЛ МСГ “Ц” ПРОГРАМ 2024.</a:t>
            </a:r>
            <a:r>
              <a:rPr lang="sr-Latn-RS" sz="22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Екипно - 2. </a:t>
            </a:r>
            <a:r>
              <a:rPr lang="sr-Cyrl-RS" sz="2200" u="sng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м</a:t>
            </a:r>
            <a:r>
              <a:rPr lang="sr-Latn-RS" sz="2200" u="sng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есто</a:t>
            </a:r>
            <a:r>
              <a:rPr lang="sr-Latn-RS" sz="22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 </a:t>
            </a:r>
            <a:r>
              <a:rPr lang="sr-Latn-RS" sz="2200" u="sng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Вишебој</a:t>
            </a:r>
            <a:r>
              <a:rPr lang="sr-Latn-RS" sz="22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- 5. </a:t>
            </a:r>
            <a:r>
              <a:rPr lang="sr-Cyrl-RS" sz="2200" u="sng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м</a:t>
            </a:r>
            <a:r>
              <a:rPr lang="sr-Latn-RS" sz="2200" u="sng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есто</a:t>
            </a:r>
            <a:r>
              <a:rPr lang="sr-Latn-RS" sz="22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 </a:t>
            </a:r>
          </a:p>
          <a:p>
            <a:pPr algn="ctr"/>
            <a:r>
              <a:rPr lang="sr-Cyrl-RS" sz="2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ПРВО</a:t>
            </a:r>
            <a:r>
              <a:rPr lang="sr-Latn-RS" sz="2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КОЛО ПГЛ ВОЈВОДИНЕ МСГ “Ц” ПРОГРАМ 2025. </a:t>
            </a:r>
            <a:r>
              <a:rPr lang="sr-Latn-RS" sz="2200" u="sng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Вишебој</a:t>
            </a:r>
            <a:r>
              <a:rPr lang="sr-Latn-RS" sz="22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- 1. </a:t>
            </a:r>
            <a:r>
              <a:rPr lang="sr-Cyrl-RS" sz="2200" u="sng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м</a:t>
            </a:r>
            <a:r>
              <a:rPr lang="sr-Latn-RS" sz="2200" u="sng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есто</a:t>
            </a:r>
            <a:endParaRPr lang="sr-Latn-RS" sz="22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32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78"/>
    </mc:Choice>
    <mc:Fallback xmlns="">
      <p:transition spd="slow" advTm="9178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164465"/>
          </a:xfrm>
          <a:solidFill>
            <a:srgbClr val="E23CB7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pPr algn="ctr"/>
            <a:r>
              <a:rPr lang="sr-Cyrl-RS" dirty="0">
                <a:solidFill>
                  <a:schemeClr val="bg1"/>
                </a:solidFill>
                <a:latin typeface="Bahnschrift SemiBold" panose="020B0502040204020203" pitchFamily="34" charset="0"/>
              </a:rPr>
              <a:t>УНА ПЕТКОВИЋ</a:t>
            </a:r>
            <a:r>
              <a:rPr lang="sr-Cyrl-RS" dirty="0">
                <a:solidFill>
                  <a:schemeClr val="bg1"/>
                </a:solidFill>
              </a:rPr>
              <a:t/>
            </a:r>
            <a:br>
              <a:rPr lang="sr-Cyrl-RS" dirty="0">
                <a:solidFill>
                  <a:schemeClr val="bg1"/>
                </a:solidFill>
              </a:rPr>
            </a:br>
            <a:r>
              <a:rPr lang="sr-Cyrl-RS" sz="2700" dirty="0">
                <a:latin typeface="Bahnschrift SemiBold" panose="020B0502040204020203" pitchFamily="34" charset="0"/>
              </a:rPr>
              <a:t/>
            </a:r>
            <a:br>
              <a:rPr lang="sr-Cyrl-RS" sz="2700" dirty="0">
                <a:latin typeface="Bahnschrift SemiBold" panose="020B0502040204020203" pitchFamily="34" charset="0"/>
              </a:rPr>
            </a:br>
            <a:endParaRPr lang="sr-Latn-R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914400"/>
            <a:ext cx="12192000" cy="6096001"/>
          </a:xfrm>
          <a:solidFill>
            <a:srgbClr val="FF00FF"/>
          </a:solidFill>
        </p:spPr>
        <p:txBody>
          <a:bodyPr/>
          <a:lstStyle/>
          <a:p>
            <a:pPr algn="ctr"/>
            <a:r>
              <a:rPr lang="sr-Cyrl-RS" sz="2800" dirty="0">
                <a:solidFill>
                  <a:schemeClr val="bg1"/>
                </a:solidFill>
                <a:latin typeface="Bahnschrift SemiBold" panose="020B0502040204020203" pitchFamily="34" charset="0"/>
              </a:rPr>
              <a:t>СПОРТИСТА-МАЧЕВАЊЕ</a:t>
            </a:r>
          </a:p>
          <a:p>
            <a:r>
              <a:rPr lang="sr-Cyrl-RS" sz="2800" dirty="0">
                <a:solidFill>
                  <a:schemeClr val="bg1"/>
                </a:solidFill>
                <a:latin typeface="Bahnschrift SemiBold" panose="020B0502040204020203" pitchFamily="34" charset="0"/>
              </a:rPr>
              <a:t>ТАКМИЧАР ГЕНЕРАЦИЈЕ </a:t>
            </a:r>
            <a:r>
              <a:rPr lang="sr-Cyrl-RS" sz="28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2025. </a:t>
            </a:r>
            <a:r>
              <a:rPr lang="sr-Cyrl-RS" sz="2800" b="1" u="sng" dirty="0">
                <a:solidFill>
                  <a:schemeClr val="bg1"/>
                </a:solidFill>
                <a:latin typeface="Bahnschrift SemiBold" panose="020B0502040204020203" pitchFamily="34" charset="0"/>
              </a:rPr>
              <a:t>С ПРАМ РЕЗУЛТАТА У МАЧЕВАЊУ</a:t>
            </a:r>
          </a:p>
          <a:p>
            <a:r>
              <a:rPr lang="sr-Cyrl-RS" sz="20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(ПЛАТФОРМА ТАКМИЧАР ГЕНЕРАЦИЈЕ МИНИСТАРСТВА ПРОСВЕТЕ И ВЛАДЕ РЕПУБЛИКЕ СРБИЈЕ    У ОКВИРУ СТРАТЕГИЈЕ РАЗВОЈА ОБРАЗОВАЊАИ ВАСПИТАЊА У РС ДО 2030.ГОДИНЕ)</a:t>
            </a:r>
            <a:endParaRPr lang="sr-Latn-RS" sz="20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r>
              <a:rPr lang="sr-Cyrl-RS" dirty="0">
                <a:solidFill>
                  <a:schemeClr val="bg1"/>
                </a:solidFill>
                <a:latin typeface="Bahnschrift SemiBold" panose="020B0502040204020203" pitchFamily="34" charset="0"/>
              </a:rPr>
              <a:t>НОСИЛАЦ ДИПЛОМЕ „ДОСИТЕЈ ОБРАДОВИЋ“ </a:t>
            </a:r>
          </a:p>
          <a:p>
            <a:r>
              <a:rPr lang="sr-Cyrl-RS" dirty="0">
                <a:solidFill>
                  <a:schemeClr val="bg1"/>
                </a:solidFill>
                <a:latin typeface="Bahnschrift SemiBold" panose="020B0502040204020203" pitchFamily="34" charset="0"/>
              </a:rPr>
              <a:t>ИЗ ФИЗИЧКОГ И ЗДРАВСТВЕНОГ ВАСПИТАЊА“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326" y="3522133"/>
            <a:ext cx="4447822" cy="333586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23899" y="3307655"/>
            <a:ext cx="3173548" cy="37648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5191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79"/>
    </mc:Choice>
    <mc:Fallback xmlns="">
      <p:transition spd="slow" advTm="10879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36469"/>
          </a:xfrm>
          <a:solidFill>
            <a:srgbClr val="CC00CC"/>
          </a:solidFill>
        </p:spPr>
        <p:txBody>
          <a:bodyPr>
            <a:normAutofit fontScale="90000"/>
          </a:bodyPr>
          <a:lstStyle/>
          <a:p>
            <a:pPr algn="ctr"/>
            <a:r>
              <a:rPr lang="sr-Cyrl-RS" sz="6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МИТАР МИЛОШЕВИЋ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sr-Latn-R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36469"/>
            <a:ext cx="12191999" cy="5773783"/>
          </a:xfrm>
          <a:solidFill>
            <a:srgbClr val="CC00CC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r-Cyrl-RS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ПОСТИГНУЋА:</a:t>
            </a:r>
            <a:endParaRPr lang="sr-Cyrl-RS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dirty="0">
                <a:latin typeface="Bahnschrift SemiBold" panose="020B0502040204020203" pitchFamily="34" charset="0"/>
              </a:rPr>
              <a:t/>
            </a:r>
            <a:br>
              <a:rPr lang="sr-Cyrl-RS" dirty="0">
                <a:latin typeface="Bahnschrift SemiBold" panose="020B0502040204020203" pitchFamily="34" charset="0"/>
              </a:rPr>
            </a:br>
            <a:r>
              <a:rPr lang="sr-Cyrl-RS" dirty="0">
                <a:latin typeface="Bahnschrift SemiBold" panose="020B0502040204020203" pitchFamily="34" charset="0"/>
              </a:rPr>
              <a:t/>
            </a:r>
            <a:br>
              <a:rPr lang="sr-Cyrl-RS" dirty="0">
                <a:latin typeface="Bahnschrift SemiBold" panose="020B0502040204020203" pitchFamily="34" charset="0"/>
              </a:rPr>
            </a:br>
            <a:endParaRPr lang="sr-Cyrl-RS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Cyrl-RS" sz="2400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959" y="2053513"/>
            <a:ext cx="7498080" cy="442377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2339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25"/>
    </mc:Choice>
    <mc:Fallback xmlns="">
      <p:transition spd="slow" advTm="9725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95022"/>
          </a:xfr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sr-Cyrl-R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МИЛОШ СТАНАР</a:t>
            </a: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endParaRPr lang="en-U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57956"/>
            <a:ext cx="12192000" cy="5892801"/>
          </a:xfrm>
          <a:solidFill>
            <a:srgbClr val="CC00CC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НОСИЛАЦ ДИПЛОМЕ „ДОСИТЕЈ ОБРАДОВИЋ“ </a:t>
            </a:r>
          </a:p>
          <a:p>
            <a:pPr marL="0" indent="0" algn="ctr">
              <a:buNone/>
            </a:pPr>
            <a:r>
              <a:rPr lang="sr-Cyrl-RS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ИЗ ФИЗИЧКОГ И ЗДРАВСТВЕНОГ ВАСПИТАЊА</a:t>
            </a:r>
            <a:endParaRPr lang="sr-Cyrl-RS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61758" y="1456250"/>
            <a:ext cx="4107240" cy="320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0113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3"/>
    </mc:Choice>
    <mc:Fallback xmlns="">
      <p:transition spd="slow" advTm="5673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36889"/>
          </a:xfr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sr-Cyrl-R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МИЛОШ СТАНАР</a:t>
            </a: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УЧЕНИК 1-4/4-4 РАЗРЕДА</a:t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МЕНТОР: ПРОФ. ДАНИЕЛА ИВКОВ,СПОЉНИ САРАДНИК</a:t>
            </a:r>
            <a:endParaRPr lang="en-U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36889"/>
            <a:ext cx="12192000" cy="5113867"/>
          </a:xfrm>
          <a:solidFill>
            <a:srgbClr val="CC00CC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endParaRPr lang="sr-Cyrl-RS" b="1" u="sng" dirty="0">
              <a:latin typeface="Arial Black" pitchFamily="34" charset="0"/>
            </a:endParaRPr>
          </a:p>
          <a:p>
            <a:pPr marL="0" indent="0" algn="ctr">
              <a:buNone/>
            </a:pPr>
            <a:r>
              <a:rPr lang="sr-Cyrl-RS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МАТЕМАТИКА</a:t>
            </a:r>
          </a:p>
          <a:p>
            <a:pPr marL="0" indent="0" algn="ctr">
              <a:buNone/>
            </a:pP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1.РАЗРЕД:</a:t>
            </a:r>
            <a:endParaRPr lang="sr-Cyrl-RS" sz="2400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    </a:t>
            </a: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ПОХВАЛА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 НА МЕЂУНАРОДНОЈ  СМОТРИ „КЕНГУР БЕЗ ГРАНИЦА“</a:t>
            </a:r>
            <a:endParaRPr lang="en-US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sz="2400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4.РАЗРЕД:</a:t>
            </a:r>
            <a:endParaRPr lang="sr-Cyrl-RS" sz="2400" b="1" u="sng" cap="all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Bahnschrift SemiBold" panose="020B0502040204020203" pitchFamily="34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sr-Cyrl-RS" sz="2400" b="1" u="sng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 похвала </a:t>
            </a:r>
            <a:r>
              <a:rPr lang="sr-Cyrl-RS" sz="2400" b="1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НА општинском ТАКМИЧЕЊУ </a:t>
            </a:r>
          </a:p>
          <a:p>
            <a:pPr algn="ctr"/>
            <a:endParaRPr lang="sr-Cyrl-RS" sz="3200" b="1" u="sng" dirty="0">
              <a:latin typeface="Bahnschrift SemiBold" panose="020B0502040204020203" pitchFamily="34" charset="0"/>
            </a:endParaRPr>
          </a:p>
          <a:p>
            <a:pPr algn="ctr"/>
            <a:r>
              <a:rPr lang="sr-Cyrl-RS" sz="3200" b="1" u="sng" dirty="0">
                <a:latin typeface="Bahnschrift SemiBold" panose="020B0502040204020203" pitchFamily="34" charset="0"/>
              </a:rPr>
              <a:t>ЏУДО</a:t>
            </a: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3. МЕСТО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РЕГИОНАЛНОМ ШАМПИОНАТУ ВОЈВОДИНЕ</a:t>
            </a: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ПЛАСМАН</a:t>
            </a:r>
            <a:r>
              <a:rPr lang="sr-Latn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И УЧЕШЋЕ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ДРЖАВНОМ ТАКМИЧЕЊУ</a:t>
            </a:r>
          </a:p>
          <a:p>
            <a:endParaRPr lang="sr-Cyrl-RS" sz="3200" b="1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algn="ctr"/>
            <a:endParaRPr lang="en-US" sz="3200" b="1" u="sng" dirty="0"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4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3"/>
    </mc:Choice>
    <mc:Fallback xmlns="">
      <p:transition spd="slow" advTm="5803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825624"/>
          </a:xfrm>
          <a:solidFill>
            <a:srgbClr val="CC00CC"/>
          </a:solidFill>
        </p:spPr>
        <p:txBody>
          <a:bodyPr/>
          <a:lstStyle/>
          <a:p>
            <a:pPr algn="ctr"/>
            <a:r>
              <a:rPr lang="sr-Cyrl-R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ИЛИЈА САЛАБАТ</a:t>
            </a:r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/>
            </a:r>
            <a:b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endParaRPr lang="sr-Latn-RS" sz="2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Čuvar mesta za sadržaj 2"/>
          <p:cNvSpPr>
            <a:spLocks noGrp="1"/>
          </p:cNvSpPr>
          <p:nvPr>
            <p:ph idx="1"/>
          </p:nvPr>
        </p:nvSpPr>
        <p:spPr>
          <a:xfrm>
            <a:off x="0" y="1825624"/>
            <a:ext cx="12192000" cy="5032376"/>
          </a:xfrm>
          <a:solidFill>
            <a:srgbClr val="CC00CC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sr-Latn-RS" sz="32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Latn-RS" sz="32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Latn-RS" sz="32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Latn-RS" sz="32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Latn-RS" sz="32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Latn-RS" sz="32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Latn-RS" sz="32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НОСИЛАЦ ДИПЛОМЕ „ДОСИТЕЈ ОБРАДОВИЋ“ ИЗ БИОЛОГИЈЕ</a:t>
            </a:r>
            <a:endParaRPr lang="sr-Cyrl-RS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6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ДАРОВИТОСТ</a:t>
            </a:r>
            <a:r>
              <a:rPr lang="sr-Cyrl-RS" sz="2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 ЗА ПЕВАЊЕ ЦРКВЕНИХ ПЕСАМА-ЗА ПОЈАЊЕ</a:t>
            </a:r>
          </a:p>
          <a:p>
            <a:pPr marL="0" indent="0" algn="ctr">
              <a:buNone/>
            </a:pPr>
            <a:endParaRPr lang="sr-Cyrl-RS" sz="3600" b="1" u="sng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sr-Cyrl-RS" sz="2400" b="1" u="sng" dirty="0">
              <a:latin typeface="Bahnschrift SemiBold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557" y="1377895"/>
            <a:ext cx="2964144" cy="420445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0668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0"/>
    </mc:Choice>
    <mc:Fallback xmlns="">
      <p:transition spd="slow" advTm="607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825624"/>
          </a:xfrm>
          <a:solidFill>
            <a:srgbClr val="CC00CC"/>
          </a:solidFill>
        </p:spPr>
        <p:txBody>
          <a:bodyPr/>
          <a:lstStyle/>
          <a:p>
            <a:pPr algn="ctr"/>
            <a:r>
              <a:rPr lang="sr-Cyrl-RS" sz="6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ИЛИЈА САЛАБАТ</a:t>
            </a:r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/>
            </a:r>
            <a:b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УЧЕНИК 6-3 РАЗРЕДА</a:t>
            </a: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/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МЕНТОР: ПРОФ. МИРЈАНА ЖДРЊА</a:t>
            </a:r>
            <a:endParaRPr lang="sr-Latn-RS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Čuvar mesta za sadržaj 2"/>
          <p:cNvSpPr>
            <a:spLocks noGrp="1"/>
          </p:cNvSpPr>
          <p:nvPr>
            <p:ph idx="1"/>
          </p:nvPr>
        </p:nvSpPr>
        <p:spPr>
          <a:xfrm>
            <a:off x="0" y="1825624"/>
            <a:ext cx="12192000" cy="5032376"/>
          </a:xfrm>
          <a:solidFill>
            <a:srgbClr val="CC00CC"/>
          </a:solidFill>
        </p:spPr>
        <p:txBody>
          <a:bodyPr/>
          <a:lstStyle/>
          <a:p>
            <a:pPr marL="0" indent="0" algn="ctr">
              <a:buNone/>
            </a:pPr>
            <a:r>
              <a:rPr lang="sr-Cyrl-RS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ПОСТИГНУЋА:</a:t>
            </a:r>
          </a:p>
          <a:p>
            <a:pPr marL="0" indent="0" algn="ctr">
              <a:buNone/>
            </a:pPr>
            <a:endParaRPr lang="sr-Cyrl-RS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БИОЛОГИЈА</a:t>
            </a:r>
          </a:p>
          <a:p>
            <a:pPr marL="0" indent="0" algn="ctr">
              <a:buNone/>
            </a:pPr>
            <a:endParaRPr lang="sr-Cyrl-RS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ТРЕЋЕ МЕСТО 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</a:p>
          <a:p>
            <a:pPr marL="0" indent="0" algn="ctr">
              <a:buNone/>
            </a:pPr>
            <a:endParaRPr lang="sr-Cyrl-RS" sz="2400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ПЛАСМАН И УЧЕШЋЕ 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 </a:t>
            </a:r>
          </a:p>
          <a:p>
            <a:pPr marL="0" indent="0" algn="ctr">
              <a:buNone/>
            </a:pPr>
            <a:endParaRPr lang="sr-Cyrl-RS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sr-Cyrl-RS" sz="2400" b="1" u="sng" dirty="0">
              <a:latin typeface="Bahnschrift SemiBold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54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2"/>
    </mc:Choice>
    <mc:Fallback xmlns="">
      <p:transition spd="slow" advTm="7322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19348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РЕЉА РАДОСАВЉЕВИЋ</a:t>
            </a:r>
            <a:endParaRPr lang="sr-Latn-RS" sz="5400" dirty="0"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19349"/>
            <a:ext cx="12191999" cy="5538651"/>
          </a:xfrm>
          <a:solidFill>
            <a:srgbClr val="CC00CC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endParaRPr lang="sr-Cyrl-RS" b="1" u="sng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НОСИЛАЦ ДИПЛОМЕ „ДОСИТЕЈ ОБРАДОВИЋ“ ИЗ МАТЕМАТИКЕ</a:t>
            </a:r>
          </a:p>
          <a:p>
            <a:pPr marL="0" indent="0" algn="ctr">
              <a:buNone/>
            </a:pPr>
            <a:endParaRPr lang="sr-Cyrl-RS" sz="24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8CA2F4-E45F-D697-6B9C-DB5B985B02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882" y="1199306"/>
            <a:ext cx="3754876" cy="382016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1655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64"/>
    </mc:Choice>
    <mc:Fallback xmlns="">
      <p:transition spd="slow" advTm="8964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909822"/>
          </a:xfrm>
          <a:solidFill>
            <a:srgbClr val="CC00CC"/>
          </a:solidFill>
        </p:spPr>
        <p:txBody>
          <a:bodyPr>
            <a:normAutofit/>
          </a:bodyPr>
          <a:lstStyle/>
          <a:p>
            <a:pPr algn="ctr"/>
            <a:r>
              <a:rPr lang="sr-Cyrl-RS" sz="6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РЕЉА РАДОСАВЉЕВИЋ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  5-4 РАЗРЕДА</a:t>
            </a:r>
            <a:b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МЕНТОР: ПРОФ. РАДЕ УГАРКОВИЋ</a:t>
            </a:r>
            <a:endParaRPr lang="sr-Latn-R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9823"/>
            <a:ext cx="12191999" cy="4948177"/>
          </a:xfrm>
          <a:solidFill>
            <a:srgbClr val="CC00CC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sr-Cyrl-RS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МАТЕМАТИКА</a:t>
            </a:r>
            <a:endParaRPr lang="sr-Cyrl-RS" sz="2400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5. РАЗРЕД:</a:t>
            </a:r>
            <a:endParaRPr lang="sr-Cyrl-RS" sz="2400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ДРУГО МЕСТО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ПОХВАЛА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 НА ОКРУЖНОМ ТАКМИЧЕЊУ</a:t>
            </a:r>
            <a:endParaRPr lang="sr-Cyrl-RS" sz="2400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6. РАЗРЕД:</a:t>
            </a:r>
            <a:endParaRPr lang="sr-Cyrl-RS" sz="2400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b="1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ПОХВАЛА 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НА МЕЂУНАРОДНОЈ СМОТРИ „КЕНГУР БЕЗ ГРАНИЦА</a:t>
            </a:r>
            <a:r>
              <a:rPr lang="sr-Cyrl-R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“</a:t>
            </a:r>
          </a:p>
          <a:p>
            <a:pPr marL="0" indent="0" algn="ctr">
              <a:buNone/>
            </a:pPr>
            <a:endParaRPr lang="sr-Cyrl-R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ВАНШКОЛСКИ РАД:</a:t>
            </a:r>
          </a:p>
          <a:p>
            <a:pPr marL="0" indent="0" algn="ctr">
              <a:buNone/>
            </a:pP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СВИРА ГИТАРУ И БУБЊЕВЕ</a:t>
            </a:r>
          </a:p>
          <a:p>
            <a:pPr marL="0" indent="0" algn="ctr">
              <a:buNone/>
            </a:pPr>
            <a:endParaRPr lang="sr-Cyrl-R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Latn-RS" sz="2400" dirty="0"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18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35"/>
    </mc:Choice>
    <mc:Fallback xmlns="">
      <p:transition spd="slow" advTm="8435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909822"/>
          </a:xfrm>
          <a:solidFill>
            <a:srgbClr val="CC00CC"/>
          </a:solidFill>
        </p:spPr>
        <p:txBody>
          <a:bodyPr/>
          <a:lstStyle/>
          <a:p>
            <a:pPr algn="ctr"/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КАРОЛИНА ФАЛУШИ</a:t>
            </a:r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/>
            </a:r>
            <a:b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endParaRPr lang="sr-Latn-R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9823"/>
            <a:ext cx="12191999" cy="4948177"/>
          </a:xfrm>
          <a:solidFill>
            <a:srgbClr val="CC00CC"/>
          </a:solidFill>
        </p:spPr>
        <p:txBody>
          <a:bodyPr/>
          <a:lstStyle/>
          <a:p>
            <a:pPr marL="0" indent="0" algn="ctr">
              <a:buNone/>
            </a:pPr>
            <a:endParaRPr lang="sr-Cyrl-RS" u="sng" dirty="0">
              <a:ln>
                <a:solidFill>
                  <a:schemeClr val="tx1"/>
                </a:solidFill>
              </a:ln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endParaRPr lang="sr-Cyrl-RS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0" indent="0" algn="ctr">
              <a:buNone/>
            </a:pPr>
            <a:r>
              <a:rPr lang="sr-Cyrl-RS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НОСИЛАЦ ДИПЛОМЕ „ДОСИТЕЈ ОБРАДОВИЋ“ ИЗ ЕНГЛЕСКОГЈЕЗИКА</a:t>
            </a:r>
            <a:endParaRPr lang="sr-Cyrl-RS" b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Cyrl-RS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Cyrl-R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Cyrl-R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Cyrl-R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algn="ctr"/>
            <a:endParaRPr lang="sr-Latn-R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72F6A6-A436-F69E-D2E4-B6CEEEC477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404" y="1318001"/>
            <a:ext cx="3113532" cy="441655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0141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8"/>
    </mc:Choice>
    <mc:Fallback xmlns="">
      <p:transition spd="slow" advTm="5748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909822"/>
          </a:xfrm>
          <a:solidFill>
            <a:srgbClr val="CC00CC"/>
          </a:solidFill>
        </p:spPr>
        <p:txBody>
          <a:bodyPr/>
          <a:lstStyle/>
          <a:p>
            <a:pPr algn="ctr"/>
            <a:r>
              <a:rPr lang="sr-Cyrl-R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КАРОЛИНА ФАЛУШИ</a:t>
            </a:r>
            <a: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/>
            </a:r>
            <a:br>
              <a:rPr lang="sr-Cyrl-R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УЧЕНИЦА 8-1 РАЗРЕДА</a:t>
            </a:r>
            <a: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/>
            </a:r>
            <a:br>
              <a:rPr lang="sr-Cyrl-R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МЕНТОР: ПРОФ. </a:t>
            </a:r>
            <a:r>
              <a:rPr lang="sr-Latn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J</a:t>
            </a:r>
            <a:r>
              <a:rPr lang="sr-Cyrl-R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ЕЛЕНА ДАКИЋ</a:t>
            </a:r>
            <a:endParaRPr lang="sr-Latn-R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9823"/>
            <a:ext cx="12191999" cy="4948177"/>
          </a:xfrm>
          <a:solidFill>
            <a:srgbClr val="CC00CC"/>
          </a:solidFill>
        </p:spPr>
        <p:txBody>
          <a:bodyPr/>
          <a:lstStyle/>
          <a:p>
            <a:pPr marL="0" indent="0" algn="ctr">
              <a:buNone/>
            </a:pPr>
            <a:endParaRPr lang="sr-Cyrl-RS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ПОСТИГНУЋА</a:t>
            </a:r>
          </a:p>
          <a:p>
            <a:pPr marL="0" indent="0" algn="ctr">
              <a:buNone/>
            </a:pPr>
            <a:endParaRPr lang="sr-Cyrl-RS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ЕНГЛЕСКИ ЈЕЗИК </a:t>
            </a:r>
          </a:p>
          <a:p>
            <a:pPr marL="0" indent="0" algn="ctr">
              <a:buNone/>
            </a:pPr>
            <a:endParaRPr lang="sr-Cyrl-RS" b="1" u="sng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ДРУГО МЕСТО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ОПШТИНСКОМ ТАКМИЧЕЊУ</a:t>
            </a:r>
          </a:p>
          <a:p>
            <a:pPr marL="0" indent="0" algn="ctr">
              <a:buNone/>
            </a:pPr>
            <a:endParaRPr lang="sr-Cyrl-RS" sz="2400" b="1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r-Cyrl-RS" sz="2400" b="1" u="sng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ПЛАСМАН И УЧЕШЋЕ </a:t>
            </a:r>
            <a:r>
              <a:rPr lang="sr-Cyrl-RS" sz="24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НА ОКРУЖНОМ ТАКМИЧЕЊУ</a:t>
            </a:r>
          </a:p>
          <a:p>
            <a:pPr marL="0" indent="0" algn="ctr">
              <a:buNone/>
            </a:pPr>
            <a:endParaRPr lang="sr-Cyrl-R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Cyrl-R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r-Cyrl-R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algn="ctr"/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403339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30"/>
    </mc:Choice>
    <mc:Fallback xmlns="">
      <p:transition spd="slow" advTm="663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930400"/>
          </a:xfrm>
          <a:solidFill>
            <a:srgbClr val="CC00CC"/>
          </a:solidFill>
        </p:spPr>
        <p:txBody>
          <a:bodyPr>
            <a:normAutofit fontScale="90000"/>
          </a:bodyPr>
          <a:lstStyle/>
          <a:p>
            <a:pPr algn="ctr"/>
            <a:r>
              <a:rPr lang="sr-Cyrl-RS" b="1" dirty="0">
                <a:effectLst/>
              </a:rPr>
              <a:t/>
            </a:r>
            <a:br>
              <a:rPr lang="sr-Cyrl-RS" b="1" dirty="0">
                <a:effectLst/>
              </a:rPr>
            </a:br>
            <a:r>
              <a:rPr lang="sr-Cyrl-RS" sz="2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sr-Cyrl-RS" sz="2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sr-Cyrl-RS" sz="6000" b="1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КАРОЛИНА ФАЛУШИ </a:t>
            </a:r>
            <a:r>
              <a:rPr lang="sr-Cyrl-RS" sz="2200" b="1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sr-Cyrl-RS" sz="2200" b="1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sr-Cyrl-RS" sz="2200" b="1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УЧЕНИЦА 4-1 РАЗРЕДА</a:t>
            </a:r>
            <a:br>
              <a:rPr lang="sr-Cyrl-RS" sz="2200" b="1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sr-Cyrl-RS" sz="2200" b="1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МЕНТОР: ПРОФ. СНЕЖАНА НЕДЕЉКОВИЋ, СПОЉНИ САРАДНИК</a:t>
            </a:r>
            <a:br>
              <a:rPr lang="sr-Cyrl-RS" sz="2200" b="1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</a:rPr>
              <a:t/>
            </a:r>
            <a:b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</a:rPr>
            </a:br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930400"/>
            <a:ext cx="12192000" cy="4927600"/>
          </a:xfrm>
          <a:solidFill>
            <a:srgbClr val="CC00CC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r-Cyrl-RS" b="1" u="sng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МАТЕМАТИКА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sr-Cyrl-RS" sz="2400" b="1" u="sng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ПОХВАЛА</a:t>
            </a:r>
            <a:r>
              <a:rPr lang="sr-Cyrl-RS" sz="2400" b="1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 НА МЕЂУНАРОДНОМ МАТЕМАТИЧКОЈ СМОТРИ“КЕНГУР БЕЗ ГРАНИЦА“                                                                                                          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sr-Cyrl-RS" sz="2400" b="1" u="sng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ВАНШКОЛСКИ РАД: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sr-Cyrl-RS" sz="2400" b="1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hnschrift SemiBold" panose="020B0502040204020203" pitchFamily="34" charset="0"/>
                <a:cs typeface="Times New Roman" pitchFamily="18" charset="0"/>
              </a:rPr>
              <a:t>ТРЕНИРА КОШАРКУ –ПОСТИГНУЋА ОД ПРВЕ ДВЕ ГОДИНЕ </a:t>
            </a:r>
            <a:endParaRPr lang="en-US" sz="2400" dirty="0">
              <a:ln w="90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59503" y="3440119"/>
            <a:ext cx="2672992" cy="38891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214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36"/>
    </mc:Choice>
    <mc:Fallback xmlns="">
      <p:transition spd="slow" advTm="7036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4643</TotalTime>
  <Words>4042</Words>
  <Application>Microsoft Office PowerPoint</Application>
  <PresentationFormat>Widescreen</PresentationFormat>
  <Paragraphs>1355</Paragraphs>
  <Slides>141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141</vt:i4>
      </vt:variant>
    </vt:vector>
  </HeadingPairs>
  <TitlesOfParts>
    <vt:vector size="150" baseType="lpstr">
      <vt:lpstr>Algerian</vt:lpstr>
      <vt:lpstr>Arial</vt:lpstr>
      <vt:lpstr>Arial Black</vt:lpstr>
      <vt:lpstr>Bahnschrift SemiBold</vt:lpstr>
      <vt:lpstr>Calibri</vt:lpstr>
      <vt:lpstr>Calibri Light</vt:lpstr>
      <vt:lpstr>Segoe UI Symbol</vt:lpstr>
      <vt:lpstr>Times New Roman</vt:lpstr>
      <vt:lpstr>Office Theme</vt:lpstr>
      <vt:lpstr>ПОСТИГНУЋА УЧЕНИКА 8.РАЗРЕДА ТОКОМ ШКОЛОВАЊА  ОСНОВНУ ШКОЛУ ЗАВРШИЛИ ШКОЛСКЕ 2025/26.ГОДИНЕ</vt:lpstr>
      <vt:lpstr>СТЕФАН РИСТИЋ </vt:lpstr>
      <vt:lpstr>СТЕФАН РИСТИЋ ЂАК ГЕНЕРАЦИЈЕ УЧЕСНИК НА ТАКМИЧЕЊИМА ИЗ РАЗНИХ ОБЛАСТИ                                                   (МАТЕМАТИКЕ, ФИЗИКЕ, ХЕМИЈЕ, РУСКОГ ЈЕЗИКА, ИСТОРИЈЕ, ЛИКОВНЕ КУЛТУРЕ) УЧЕШЋЕ НА РЕПУБЛИЧКОМ ТАКМИЧЕЊУ ИЗ МАТЕМАТИКЕ, ФИЗИКЕ, ХЕМИЈЕ,                        ЛИКОВНЕ КУЛТУРЕ 6 УЧЕШЋА НА ТАКМИЧЕЊИМА РЕПУБЛИЧКОГ НИВОА-СРПСКОЈ ОЛИМПИЈАДИ МЛАДИХ ФИЗИЧАРА (ДРУГА НАГРАДА), ПРВА НАГРАДА НА МАТЕМАТИЧКОМ ТУРНИРУ  НОСИЛАЦ  ДИПЛОМЕ „ВУК КАРАЏИЋ“  НОСИЛАЦ ДИПЛОМЕ „ДОСИТЕЈ ОБРАДОВИЋ“                                                                               ИЗ ФИЗИКЕ, МАТЕМАТИКЕ, ХЕМИЈЕ, РУСКОГ ЈЕЗИКА, ИСТОРИЈЕ   ДОБИТНИК 3 ВИДОВДАНСКЕ И 2 ПОКРАЈИНСКЕ НАГРАДЕ У 2025/26. ДОБИТНИК НАГРАДЕ ОД ТВ ПРВА ЗА СВОЈА ШКОЛСКА ПОСТИГНУЋА ВАНШКОЛСКИ РАД: БАВИ СЕ РАДОМ У ЦРКВИ,ТЕХНИЧКА ПОДРШКА У ПРИВАТНОЈ МАТЕМАТИЧКОЈ ШКОЛИ,  ПОДУЧАВА МЛАЂЕ УЧЕНИКЕ КАКО СЕ РАДИ У ШКОЛИ, ДОПРИНОСИ ВРШЊАЧКОМ УЧЕЊУ</vt:lpstr>
      <vt:lpstr>СТЕФАН РИСТИЋ УЧЕНИК 5-4/ 8-4 РАЗРЕДА МЕНТОРИ:  ПРОФ. НИКОЛИНА ЂУРИЋ, ПРОФ. ЈЕЛЕНА КОСТИЋ</vt:lpstr>
      <vt:lpstr>СТЕФАН РИСТИЋ УЧЕНИК 6-4/ 8-4 РАЗРЕДА МЕНТОРИ:ПРОФ.СВЈЕТЛАНА ГАВАНСКИ, ПРОФ.ГРАДИМИР ШУШАК  ПРОФ.СНЕЖАНА НАКИЋ                                 </vt:lpstr>
      <vt:lpstr>СТЕФАН РИСТИЋ УЧЕНИК 6-4/ 8-4 РАЗРЕДА МЕНТОР: ПРОФ. РАДЕ УГАРКОВИЋ</vt:lpstr>
      <vt:lpstr>СТЕФАН РИСТИЋ УЧЕНИК 8-4 РАЗРЕДА МЕНТОР: ПРОФ. МИРЈАНА ОРЛОВИЋ</vt:lpstr>
      <vt:lpstr>УНА ПЕТКОВИЋ  </vt:lpstr>
      <vt:lpstr>УНА ПЕТКОВИЋ  </vt:lpstr>
      <vt:lpstr>УНА ПЕТКОВИЋ  </vt:lpstr>
      <vt:lpstr>УНА ПЕТКОВИЋ</vt:lpstr>
      <vt:lpstr>УНА ПЕТКОВИЋ  </vt:lpstr>
      <vt:lpstr>УНА ПЕТКОВИЋ</vt:lpstr>
      <vt:lpstr>СТРАХИЊА ПУШАРА </vt:lpstr>
      <vt:lpstr>СТРАХИЊА ПУШАРА   КАНДИДАТ ЗА ЂАКА ГЕНЕРАЦИЈЕ  НОСИЛАЦ ДИПЛОМЕ „ВУК КАРАЏИЋ“  НОСИЛАЦ ДИПЛОМЕ „ДОСИТЕЈ ОБРАДОВИЋ“ ИЗ МАТЕМАТИКЕ, ФИЗИКЕ,  БИОЛОГИЈЕ, ФИЗИЧКОГ И ЗДРАВСТВЕНОГ ВАСПИТАЊА  ДОБИТНИК ВИДОВДАНСКЕ НАГРАДЕ (2021/22. 2023/24. 2025/26.)  УЧЕСНИК НА ТАКМИЧЕЊИМА ОД 1.РАЗРЕДА ИЗ РАЗНИХ ОБЛАСТИ                               (МАТЕМАТИКЕ, ФИЗИКЕ, БИОЛОГИЈЕ, ХЕМИЈЕ, ШАХА, РЕЦИТОВАЊА, МУЗИЧКОГ СТВАРАЛАШТВА (ШКОЛА КЛАВИРА), РЕЦИТОВАЊА, СПОРТА-ТАКМИЧЕЊЕ У ЛАКРОСУ)  УЧЕСНИК НА 5 ТАКМИЧЕЊИМА РЕПУБЛИЧКОГ И МЕЂУНАРОДНОГ НИВОА(4 ПОСТИГНУЋА)  УЧЕСНИК У ЕРАЗМУС ПРОЈЕКТУ  ДОБИТНИК НАГРАДЕ ОД ТВ ПРВА ЗА СВОЈА БРОЈНА ПОСТИГНУЋА </vt:lpstr>
      <vt:lpstr>СТРАХИЊА ПУШАРА УЧЕНИК 1- 3/4-3 РАЗРЕДА МЕНТОРИ:ПРОФ. КАТАРИНА СЕНДЕРАК, ПРОФ. СНЕЖАНА НЕДЕЉКОВИЋ, ЉУБИША КУЗМАНОВИЋ</vt:lpstr>
      <vt:lpstr>СТРАХИЊА ПУШАРА УЧЕНИК 5- 3/6-3 РАЗРЕДА МЕНТОР:ПРОФ.РАДЕ УГАРКОВИЋ</vt:lpstr>
      <vt:lpstr>СТРАХИЊА ПУШАРА УЧЕНИК 7-3 /8-3 РАЗРЕДА МЕНТОРИ: ПРОФ.РАДЕ УГАРКОВИЋ, ПРОФ. МИРЈАНА ОРЛОВИЋ</vt:lpstr>
      <vt:lpstr>СТРАХИЊА ПУШАРА УЧЕНИК 5- 3/8-3 РАЗРЕДА МЕНТОРИ: ПРОФ.МИРЈАНА ЖДРЊА,ПРОФ.СВЈЕТЛАНА ГАВАНСКИ</vt:lpstr>
      <vt:lpstr>СТРАХИЊА ПУШАРА</vt:lpstr>
      <vt:lpstr>ВАЊА ГОСТОЈИЋ </vt:lpstr>
      <vt:lpstr>ВАЊА ГОСТОЈИЋ </vt:lpstr>
      <vt:lpstr>ВАЊА ГОСТОЈИЋ УЧЕНИК 1-4 РАЗРЕДА МЕНТОР: ПРОФ. ДАНИЕЛА ИВКОВ</vt:lpstr>
      <vt:lpstr>ВАЊА ГОСТОЈИЋ УЧЕНИК 5-4/6-4 РАЗРЕДА МЕНТОРИ: ПРОФ. РАДЕ УГАРКОВИЋ, ПРОФ.МИРЈАНА ЖДРЊА, ПРОФ.СВЈЕТЛАНА ГАВАНСКИ</vt:lpstr>
      <vt:lpstr>ВАЊА ГОСТОЈИЋ УЧЕНИК 7-4/8-4 РАЗРЕДА МЕНТОРИ: ПРОФ.ИВАНА ЛУЧИЋ, ПРОФ. ВЕСНА КАЛОПЕР</vt:lpstr>
      <vt:lpstr>ВАЊА ГОСТОЈИЋ </vt:lpstr>
      <vt:lpstr>ЛАНА АНДРИЋ </vt:lpstr>
      <vt:lpstr>ЛАНА АНДРИЋ  КАНДИДАТ ЗА ЂАКА ГЕНЕРАЦИЈЕ  УЧЕСНИК НА ТАКМИЧЕЊИМА ИЗ РАЗНИХ ОБЛАСТИ  (СРПСКОГ ЈЕЗИКА И ЈЕЗИЧКЕ КУЛТУРЕ, НА КЊИЖЕВНОЈ ОЛИМПИЈАДИ,                              ИЗ НЕМАЧКОГ ЈЕЗИКА, БИОЛОГИЈЕ, ЛИКОВНЕ КУЛТУРЕ) ПЛАСМАН И УЧЕШЋЕ НА РЕПУБЛИЧКОМ ТАКМИЧЕЊУ ИЗ НЕМАЧКОГ ЈЕЗИКА,                                                        НА КЊИЖЕВНОЈ ОЛИМПИЈАДИ   НОСИЛАЦ  ДИПЛОМЕ „ВУК КАРАЏИЋ“ НОСИЛАЦ ДИПЛОМЕ „ДОСИТЕЈ ОБРАДОВИЋ“ ИЗ СРПСКОГ ЈЕЗИКА И КЊИЖЕВНОСТИ, НЕМАЧКОГ ЈЕЗИКА, БИОЛОГИЈЕ  ВАНШКОЛСКИ РАД: ШКОЛА ЕНГЛЕСКОГ ЈЕЗИКА, Ц-1 НИВО У ЗНАЊУ ЕНГЛЕСКОГ ЈЕЗИКА (СЕРТИФИКАТ)  УЧЕШЋЕ У МЕЂУНАРОДНИМ ЕРАЗМУС + ПРОЈЕКТИМА (“SOWING CHANGE (SCH): ROOTS FOR INCLUSION AND SELF-AWARENESS THROUGH A SUSTAINABLE EUROPEAN ATMOSPHERE”,                    GREEN INNOVATION: TECHNOLOGY AND NATURE IN CROATIA”).</vt:lpstr>
      <vt:lpstr>ЛАНА АНДРИЋ УЧЕНИЦА 5-2 /6-2/8-2 РАЗРЕДА МЕНТОР: ПРОФ. СЛАЂАНА ГВОЈИЋ</vt:lpstr>
      <vt:lpstr>ЛАНА АНДРИЋ УЧЕНИЦА 5-2 / 6-2 РАЗРЕДА МЕНТОР: ПРОФ.МИРЈАНА ЖДРЊА</vt:lpstr>
      <vt:lpstr>ЛАНА АНДРИЋ УЧЕНИЦА 8-2 РАЗРЕДА МЕНТОРИ: ПРОФ.БИЉАНА БОРИЋ, ПРОФ. ЈЕЛЕНА КОСТИЋ</vt:lpstr>
      <vt:lpstr>МИЛА СЕКУЛИЋ </vt:lpstr>
      <vt:lpstr>МИЛА СЕКУЛИЋ</vt:lpstr>
      <vt:lpstr>МИЛА СЕКУЛИЋ УЧЕНИЦА 5-6 РАЗРЕДА МЕНТОРИ:ПРОФ.НАТАША МИЦИЋ, ПРОФ.ИВАНА ЂУРЂЕВ, СПОЉНИ САРАДНИК</vt:lpstr>
      <vt:lpstr>МИЛА СЕКУЛИЋ УЧЕНИЦА 6-6/8-6 РАЗРЕДА МЕНТОРИ:ПРОФ. НИКОЛИНА ЂУРИЋ, ПРОФ. МИРЈАНА ЖДРЊА, ПРОФ. ВЕСНА КАЛОПЕР,                                        ПРОФ. ЈЕЛЕНА КОСТИЋ        </vt:lpstr>
      <vt:lpstr>МИЛА СЕКУЛИЋ </vt:lpstr>
      <vt:lpstr>АЛЕКСА ЧАВИЋ </vt:lpstr>
      <vt:lpstr>АЛЕКСА ЧАВИЋ </vt:lpstr>
      <vt:lpstr>AЛЕКСА ЧАВИЋ УЧЕНИК 1-1/4-1 РАЗРЕДА МЕНТОРИ: ПРОФ. СНЕЖАНА НЕДЕЉКОВИЋ, ПРОФ.ДАНИЕЛА ИВКОВ</vt:lpstr>
      <vt:lpstr>AЛЕКСА ЧАВИЋ УЧЕНИК 5-1/7-1 РАЗРЕДА МЕНТОР: ПРОФ. РАДЕ УГАРКОВИЋ</vt:lpstr>
      <vt:lpstr>AЛЕКСА ЧАВИЋ УЧЕНИК 6-1/8-1 РАЗРЕДА МЕНТОРИ: ПРОФ.РАДЕ УГАРКОВИЋ, ПРОФ. МИРЈАНА ЖДРЊА </vt:lpstr>
      <vt:lpstr>МАША ЧАВИЋ</vt:lpstr>
      <vt:lpstr>МАША ЧАВИЋ УЧЕНИЦА 5-4/8-4 РАЗРЕДА МЕНТОРИ:ПРОФ.НАТАША МИЦИЋ, ПРОФ.ИВАНА ЂУРЂЕВ, ПРОФ. МИРЈАНА ЖДРЊА</vt:lpstr>
      <vt:lpstr>КАЛИНА МАЛЕТИЋ</vt:lpstr>
      <vt:lpstr>КАЛИНА МАЛЕТИЋ УЧЕНИЦА 6-3/8-3 РАЗРЕДА МЕНТОР: ПРОФ. СЛАЂАНА ГВОЈИЋ</vt:lpstr>
      <vt:lpstr>КАЛИНА МАЛЕТИЋ УЧЕНИЦА 6-3/8-3 РАЗРЕДА МЕНТОРИ: ПРОФ. МИРЈАНА ЖДРЊА, ПРОФ. МИРЈАНА ОРЛОВИЋ</vt:lpstr>
      <vt:lpstr>МАРКО ОДАНОВИЋ  </vt:lpstr>
      <vt:lpstr>МАРКО ОДАНОВИЋ УЧЕНИК 8-6 РАЗРЕДА МЕНТОРИ: СПОЉНИ САРАДНИК, ПРОФ. ЉУБИЦА ОБРАДОВИЋ </vt:lpstr>
      <vt:lpstr>МАРКО ОДАНОВИЋ</vt:lpstr>
      <vt:lpstr>МАРКО ОДАНОВИЋ</vt:lpstr>
      <vt:lpstr>КАТАРИНА НАЂ</vt:lpstr>
      <vt:lpstr>КАТАРИНА НАЂ УЧЕНИЦА 8-1 РАЗРЕДА МЕНТОР: ПРОФ. СЛАЂАНА ГВОЈИЋ           </vt:lpstr>
      <vt:lpstr>НЕМАЊА ГРЛИЋ </vt:lpstr>
      <vt:lpstr>НЕМАЊА ГРЛИЋ УЧЕНИК 6-6/8-6 РАЗРЕДА МЕНТОР: ПРОФ. СЛАЂАНА РАНКОВИЋ, ПОДРШКА: ПРОФ. СИНИША ЦВЕТКОВИЋ </vt:lpstr>
      <vt:lpstr>ЕЛЕНА МЕДИЋ </vt:lpstr>
      <vt:lpstr>ЕЛЕНА МЕДИЋ УЧЕНИЦА 5-5/6-5 РАЗРЕДА МЕНТОРИ: ПРОФ.НАТАША МИЦИЋ, ПРОФ. ИВАНА ЛУЧИЋ, ПРОФ. ИВАНА ЂУРЂЕВ</vt:lpstr>
      <vt:lpstr>ЕЛЕНА КУГЛИ </vt:lpstr>
      <vt:lpstr>ЕЛЕНА КУГЛИ УЧЕНИЦА 1-6 /8-6 РАЗРЕДА МЕНТОРИ:ЉУБИША КУЗМАНОВИЋ, ПРОФ. ЈАСМИНА БРБАКЛИЋ,                                      ПРОФ. ДАНИЕЛ ДИМИТРИЈЕВИЋ</vt:lpstr>
      <vt:lpstr>ВУК ЈАЧОВ </vt:lpstr>
      <vt:lpstr>ВУК ЈАЧОВ УЧЕНИК 3-2/4-2 РАЗРЕДА МЕНТОРИ: ПРОФ. ДАНИЕЛА ИВКОВ. ПРОФ.РАДИСАВ РИСТИЋ </vt:lpstr>
      <vt:lpstr>ТОМО ШУБАРА </vt:lpstr>
      <vt:lpstr>ТОМО ШУБАРА УЧЕНИК 8-4 РАЗРЕДА МЕНТОР: ПРОФ. ВЕСНА КАЛОПЕР</vt:lpstr>
      <vt:lpstr>ПЕЂА ЈАНЕШ </vt:lpstr>
      <vt:lpstr>ПЕЂА ЈАНЕШ  ОДЛИЧАН УСПЕХ ОД 2-8.РАЗРЕДА  УЧЕСНИК НА ТАКМИЧЕЊИМА ОД ПРВОГ РАЗРЕДА   ДВА ПУТА УЧЕСНИК НА ТАКМИЧЕЊУ РЕПУБЛИЧКОГ НИВОА ИЗ МАТЕМАТИКЕ                        И ФИЗИКЕ-ТРЕЋА НАГРАДА  (6.РАЗРЕД: ИЗУЧАВАО ФИЗИКУ ПО ОБОГАЋЕНОМ ПРОГРАМУ РАДА)    НОСИЛАЦ ДИПЛОМЕ „ДОСИТЕЈ ОБРАДОВИЋ“ ИЗ МАТЕМАТИКЕ И ФИЗИКЕ   </vt:lpstr>
      <vt:lpstr>ПЕЂА ЈАНЕШ УЧЕНИК 1-4/7-4 РАЗРЕДА МЕНТОРИ: ПРОФ. ДАНИЕЛА ИВКОВ, ПРОФ.РАДЕ УГАРКОВИЋ</vt:lpstr>
      <vt:lpstr>ПЕЂА ЈАНЕШ УЧЕНИК 6-4/8-4 РАЗРЕДА МЕНТОРИ: ПРОФ.РАДЕ УГАРКОВИЋ, ПРОФ. СВЈЕТЛАНА ГАВАНСКИ</vt:lpstr>
      <vt:lpstr>ЈОВАНА ТОМЧИЋ </vt:lpstr>
      <vt:lpstr>ЈОВАНА ТОМЧИЋ УЧЕНИЦА 2-6. РАЗРЕДА МЕНТОР: ЉУБИША КУЗМАНОВИЋ</vt:lpstr>
      <vt:lpstr>ЈОВАНА ТОМЧИЋ УЧЕНИЦА 5-6 РАЗРЕДА МЕНТОРИ:  ЉУБИША КУЗМАНОВИЋ, БРАНИСЛАВ ШЕКУЛАРАЦ</vt:lpstr>
      <vt:lpstr>ЈОВАНА  ТОМЧИЋ УЧЕНИЦА 6-6/7-6 РАЗРЕДА МЕНТОРИ: СПОЉНИ САРАДНИК, БРАНИСЛАВ ШЕКУЛАРАЦ</vt:lpstr>
      <vt:lpstr>ЈОВАНА ТОМЧИЋ УЧЕНИЦА 8-6 РАЗРЕДА МЕНТОР:БРАНИСЛАВ ШЕКУЛАРАЦ, ПРОФ. ДАНИЕЛ ДИМИТРИЈЕВИЋ </vt:lpstr>
      <vt:lpstr>УРОШ САНЧАНИН </vt:lpstr>
      <vt:lpstr>УРОШ САНЧАНИН  УЧЕНИК 4-5/6-5 РАЗРЕДА  МЕНТОРИ: ПРОФ. РАДМИЛА МИЛИЋ,ПРОФ. СЛАЂАНА РАНКОВИЋ,                             ПРОФ. СВJЕТЛАНА ГАВАНСКИ</vt:lpstr>
      <vt:lpstr>ТИНА ЛАЗАРЕВИЋ </vt:lpstr>
      <vt:lpstr>ТИНА ЛАЗАРЕВИЋ УЧЕНИЦА 5-2/8-2 РАЗРЕДА МЕНТОРИ:  ПРОФ. СЛАЂАНА  ГВОЈИЋ, ПРОФ. БИЉАНА БОРИЋ</vt:lpstr>
      <vt:lpstr>ТИНА ЛАЗАРЕВИЋ </vt:lpstr>
      <vt:lpstr>МИОНА ВУКМИРОВИЋ </vt:lpstr>
      <vt:lpstr>МИОНА ВУКМИРОВИЋ УЧЕНИЦА 8-6 РАЗРЕДА МЕНТОРИ: ПРОФ. САЊА ТРИВИЋ МИОКОВИЋ, ПРОФ. МИРЈАНА РАДОЈИЧИЋ</vt:lpstr>
      <vt:lpstr>АНДРЕЈ МАРЦЕЛ МАЊКО </vt:lpstr>
      <vt:lpstr>АНДРЕЈ МАРЦЕЛ МАЊКО УЧЕНИК 8-6 РАЗРЕДА МЕНТОРИ: ПРОФ. МИРЈАНА РАДОЈИЧИЋ, ПРОФ. ДАНИЕЛ ДИМИТРИЈЕВИЋ</vt:lpstr>
      <vt:lpstr>МИЉАНА МАРИЋ </vt:lpstr>
      <vt:lpstr>МИЉАНА МАРИЋ УЧЕНИЦА 5-3/8-3 РАЗРЕДА МЕНТОР: ПРОФ. СЛАЂАНА ГВОЈИЋ</vt:lpstr>
      <vt:lpstr>ДАНИЛО ПУШИЋ </vt:lpstr>
      <vt:lpstr>ДАНИЛО ПУШИЋ УЧЕНИК 7-6 РАЗРЕДА МЕНТОР: ПРОФ. ЈЕЛЕНА КОСТИЋ</vt:lpstr>
      <vt:lpstr>ЈУГ  БОЈАНОВИЋ </vt:lpstr>
      <vt:lpstr>ЈУГ БОЈАНОВИЋ УЧЕНИК 7-6/8-6 РАЗРЕДА МЕНТОРИ:СПОЉНИ САРАДНИК, ПОДРШКА: ПРОФ.СИНИША ЦВЕТКОВИЋ,             ПРОФ.ДАНИЕЛ ДИМИТРИЈЕВИЋ</vt:lpstr>
      <vt:lpstr>МИТАР МИЛОШЕВИЋ </vt:lpstr>
      <vt:lpstr>МИТАР МИЛОШЕВИЋ УЧЕНИК  5-5/6-5РАЗРЕДА МЕНТОР: ПРОФ. БИЉАНА МАРКОВИЋ</vt:lpstr>
      <vt:lpstr>МИТАР МИЛОШЕВИЋ МЕНТОР: СПОЉНИ САРАДНИК</vt:lpstr>
      <vt:lpstr>МИТАР МИЛОШЕВИЋ </vt:lpstr>
      <vt:lpstr>МИЛОШ СТАНАР </vt:lpstr>
      <vt:lpstr>МИЛОШ СТАНАР УЧЕНИК 1-4/4-4 РАЗРЕДА МЕНТОР: ПРОФ. ДАНИЕЛА ИВКОВ,СПОЉНИ САРАДНИК</vt:lpstr>
      <vt:lpstr>ИЛИЈА САЛАБАТ </vt:lpstr>
      <vt:lpstr>ИЛИЈА САЛАБАТ УЧЕНИК 6-3 РАЗРЕДА МЕНТОР: ПРОФ. МИРЈАНА ЖДРЊА</vt:lpstr>
      <vt:lpstr>РЕЉА РАДОСАВЉЕВИЋ</vt:lpstr>
      <vt:lpstr>РЕЉА РАДОСАВЉЕВИЋ УЧЕНИК  5-4 РАЗРЕДА МЕНТОР: ПРОФ. РАДЕ УГАРКОВИЋ</vt:lpstr>
      <vt:lpstr>КАРОЛИНА ФАЛУШИ </vt:lpstr>
      <vt:lpstr>КАРОЛИНА ФАЛУШИ УЧЕНИЦА 8-1 РАЗРЕДА МЕНТОР: ПРОФ. JЕЛЕНА ДАКИЋ</vt:lpstr>
      <vt:lpstr>  КАРОЛИНА ФАЛУШИ  УЧЕНИЦА 4-1 РАЗРЕДА МЕНТОР: ПРОФ. СНЕЖАНА НЕДЕЉКОВИЋ, СПОЉНИ САРАДНИК  </vt:lpstr>
      <vt:lpstr>ЈЕЛЕНА ПАВКОВ </vt:lpstr>
      <vt:lpstr>ЈЕЛЕНА ПАВКОВ УЧЕНИЦА 8-5 РАЗРЕДА МЕНТОР: ПРОФ. БИЉАНА БОРИЋ</vt:lpstr>
      <vt:lpstr>ЕНА ХАБИЈАНЕЦ </vt:lpstr>
      <vt:lpstr>ЕНА ХАБИЈАНЕЦ УЧЕНИЦА 8-6 РАЗРЕДА МЕНТОР: ПРОФ. ДАНИЕЛ ДИМИТРИЈЕВИЋ</vt:lpstr>
      <vt:lpstr>МИХАЈЛО ЈОВИЋ </vt:lpstr>
      <vt:lpstr>МИХАЈЛО ЈОВИЋ УЧЕНИК 8-6 РАЗРЕДА МЕНТОР: ПРОФ. ДАНИЕЛ ДИМИТРИЈЕВИЋ</vt:lpstr>
      <vt:lpstr>ВАСИЛИЈ КРЈАЖЕВСКИХ</vt:lpstr>
      <vt:lpstr>МАША ПОЗДЕР </vt:lpstr>
      <vt:lpstr>МАША ПОЗДЕР УЧЕНИЦА 8-1 РАЗРЕД МЕНТОР: ПРОФ. ЈЕЛЕНА КОСТИЋ</vt:lpstr>
      <vt:lpstr>ТАРА ДЕЛЕВИЋ  УЧЕНИЦА 8-5 РАЗРЕДА МЕНТОР: ПРОФ. ЈЕЛЕНА КОСТИЋ</vt:lpstr>
      <vt:lpstr>МИЛИЦА ИВИЋ  УЧЕНИЦА 8-6 РАЗРЕДА МЕНТОР: ПРОФ. ЈЕЛЕНА КОСТИЋ</vt:lpstr>
      <vt:lpstr>ИРИНА ГЛИГОРОВ  УЧЕНИЦА 8-6 РАЗРЕДА МЕНТОР: ПРОФ. ЈЕЛЕНА КОСТИЋ</vt:lpstr>
      <vt:lpstr>АЊА АЛАВАЊА </vt:lpstr>
      <vt:lpstr>АЊА АЛАВАЊА  УЧЕНИЦА 4-6/6-6 РАЗРЕДА МЕНТОРИ: ПРОФ. ЈАСМИНА БРБАКЛИЋ, ПРОФ. СЛАЂАНА РАНКОВИЋ </vt:lpstr>
      <vt:lpstr>ЈЕЛЕНА БОЈОВИЋ</vt:lpstr>
      <vt:lpstr>ЈЕЛЕНА БОЈОВИЋ  УЧЕНИЦА 4-4 РАЗРЕДА МЕНТОР: ПРОФ. ДАНИЕЛА ИВКОВ </vt:lpstr>
      <vt:lpstr> ВУК ЈЕВРОСИМОВ</vt:lpstr>
      <vt:lpstr>МАТЕМАТИКА   3.РАЗРЕД:  ДРУГО МЕСТО НА ОПШТИНСКОМ ТАКМИЧЕЊУ (општинско такмичење-највиши ниво такмичења на овом узрасту)   6.РАЗРЕД:  ПОХВАЛА НА МЕЂУНАРОДНОЈ СМОТРИ „КЕНГУР БЕЗ ГРАНИЦА“    </vt:lpstr>
      <vt:lpstr>МАРКО ПЕЋО  </vt:lpstr>
      <vt:lpstr>МАРКО ПЕЋО  УЧЕНИК 4-4 /5-4 РАЗРЕДА МЕНТОРИ: ПРОФ. ДАНИЕЛА ИВКОВ, ПРОФ. РАДЕ УГАРКОВИЋ</vt:lpstr>
      <vt:lpstr>МИЛОШ ЧЕГАР</vt:lpstr>
      <vt:lpstr>МИЛОШ ЧЕГАР  УЧЕНИК 8-1 РАЗРЕДА МЕНТОР:ПРОФ. РАДЕ УГАРКОВИЋ</vt:lpstr>
      <vt:lpstr>МИХАЈЛО ЈОТАНОВИЋ  </vt:lpstr>
      <vt:lpstr>МИХАЈЛО ЈОТАНОВИЋ  УЧЕНИК 4-2 /5-2 РАЗРЕДА МЕНТОРИ: ПРОФ. РАДИСАВ РИСТИЋ, ПРОФ. РАДЕ УГАРКОВИЋ</vt:lpstr>
      <vt:lpstr>АЛЕКСАНДАР ЈАГЛИЦА  </vt:lpstr>
      <vt:lpstr>АЛЕКСАНДАР ЈАГЛИЦА  УЧЕНИК 4-6/8-6 РАЗРЕДА МЕНТОРИ:ПРОФ. ЈАСМИНА БРБАКЛИЋ, ПРОФ. ИВАНА СПАСОЈЕВИЋ</vt:lpstr>
      <vt:lpstr>КАТАРИНА МИЦКОСКА</vt:lpstr>
      <vt:lpstr>КАТАРИНА МИЦКОСКА УЧЕНИЦА 5-3 РАЗРЕДА МЕНТОР: ПРОФ. МИРЈАНА ЖДРЊА</vt:lpstr>
      <vt:lpstr>НИКОЛА РАКОЧЕВИЋ </vt:lpstr>
      <vt:lpstr>НИКОЛА РАКОЧЕВИЋ УЧЕНИК 6-2 РАЗРЕДА МЕНТОР: ПРОФ. РАДЕ УГАРКОВИЋ</vt:lpstr>
      <vt:lpstr>МИЛОШ РАДОВИЋ </vt:lpstr>
      <vt:lpstr>МИЛОШ РАДОВИЋ  УЧЕНИК 6-2 РАЗРЕДА МЕНТОР: ПРОФ. ЈЕЛЕНА КОСТИЋ</vt:lpstr>
      <vt:lpstr>ДУШАН МЕДИЋ УЧЕНИК 2-2 РАЗРЕДА МЕНТОР:ЉУБИША КУЗМАНОВИЋ</vt:lpstr>
      <vt:lpstr>ЛАЗАР АРСЕНИН УЧЕНИК 5-4 РАЗРЕДА МЕНТОР: ПРОФ. РАДЕ УГАРКОВИЋ</vt:lpstr>
      <vt:lpstr>ВИШЊА ЏОГАЗ УЧЕНИЦА 1-1 РАЗРЕДА МЕНТОР:ПРОФ. СНЕЖАНА НЕДЕЉКОВИЋ</vt:lpstr>
      <vt:lpstr>ВАРВАРА АНДРЕЕВНА ЕММАНУИЛОВА УЧЕНИЦА 4-2 РАЗРЕДА МЕНТОР: ЉУБИША КУЗМАНОВИЋ</vt:lpstr>
      <vt:lpstr>ВАРВАРА АНДРЕЕВНА ЕММАНУИЛОВА УЧЕНИЦА 5-2 РАЗРЕДА МЕНТОРИ: ПРОФ. РАДЕ УГАРКОВИЋ, СПОЉНИ САРАДНИЦИ</vt:lpstr>
      <vt:lpstr>ВАРВАРА АНДРЕЕВНА ЕММАНУИЛОВА УЧЕНИЦА 6-2 РАЗРЕДА МЕНТОР: ПРОФ. РАДЕ УГАРКОВИЋ</vt:lpstr>
      <vt:lpstr>ФИЛИП ЋИРКОВИЋ УЧЕНИК 3-1/5-1 РАЗРЕДА МЕНТОРИ: ПРОФ. СНЕЖАНА НЕДЕЉКОВИЋ, ПРОФ. НИКОЛИНА ЂУРИЋ</vt:lpstr>
      <vt:lpstr>МИЛАН ВУКЕЛИЋ УЧЕНИК 5-5 РАЗРЕДА МЕНТОР: ПРОФ. ДАНИЕЛ ДИМИТРИЈЕВИЋ</vt:lpstr>
      <vt:lpstr>ПОНОСНИ НА: * ВАШЕ СПОСОБНОСТИ   * ОСОБИНЕ ЛИЧНОСТИ   * СТВАРАЛАШТВО  * АКТИВНОСТИ  * ПОСТИГНУЋА</vt:lpstr>
      <vt:lpstr>ПРИЈАТЕЉСТВО НЕКА И ДАЉЕ ТРАЈЕ МЕЂУ НАМА!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ПОСТИГНУЋА УЧЕНИКА 8.РАЗРЕДА ТОКОМ ШКОЛОВАЊА ОСНОВНУ ШКОЛУ ЗАВРШИЛИ ШШКОЛСКЕ 2025/26.ГОДИНЕ</dc:title>
  <dc:creator>Lenovo</dc:creator>
  <cp:lastModifiedBy>Lenovo</cp:lastModifiedBy>
  <cp:revision>364</cp:revision>
  <dcterms:created xsi:type="dcterms:W3CDTF">2025-11-03T15:25:13Z</dcterms:created>
  <dcterms:modified xsi:type="dcterms:W3CDTF">2026-06-17T19:56:15Z</dcterms:modified>
</cp:coreProperties>
</file>