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0" r:id="rId3"/>
    <p:sldId id="261" r:id="rId4"/>
    <p:sldId id="262" r:id="rId5"/>
    <p:sldId id="275" r:id="rId6"/>
    <p:sldId id="263" r:id="rId7"/>
    <p:sldId id="274" r:id="rId8"/>
    <p:sldId id="281" r:id="rId9"/>
    <p:sldId id="265" r:id="rId10"/>
    <p:sldId id="271" r:id="rId11"/>
    <p:sldId id="278" r:id="rId12"/>
    <p:sldId id="279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94B9-41FF-4E58-BEA2-68B02958676C}" type="datetimeFigureOut">
              <a:rPr lang="sr-Latn-RS" smtClean="0"/>
              <a:t>4.2.2026.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9A96-62D0-45E8-8965-1EEDBA633D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2249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94B9-41FF-4E58-BEA2-68B02958676C}" type="datetimeFigureOut">
              <a:rPr lang="sr-Latn-RS" smtClean="0"/>
              <a:t>4.2.2026.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9A96-62D0-45E8-8965-1EEDBA633D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36587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94B9-41FF-4E58-BEA2-68B02958676C}" type="datetimeFigureOut">
              <a:rPr lang="sr-Latn-RS" smtClean="0"/>
              <a:t>4.2.2026.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9A96-62D0-45E8-8965-1EEDBA633D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8132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94B9-41FF-4E58-BEA2-68B02958676C}" type="datetimeFigureOut">
              <a:rPr lang="sr-Latn-RS" smtClean="0"/>
              <a:t>4.2.2026.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9A96-62D0-45E8-8965-1EEDBA633D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1852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94B9-41FF-4E58-BEA2-68B02958676C}" type="datetimeFigureOut">
              <a:rPr lang="sr-Latn-RS" smtClean="0"/>
              <a:t>4.2.2026.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9A96-62D0-45E8-8965-1EEDBA633D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47773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94B9-41FF-4E58-BEA2-68B02958676C}" type="datetimeFigureOut">
              <a:rPr lang="sr-Latn-RS" smtClean="0"/>
              <a:t>4.2.2026.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9A96-62D0-45E8-8965-1EEDBA633D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7270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94B9-41FF-4E58-BEA2-68B02958676C}" type="datetimeFigureOut">
              <a:rPr lang="sr-Latn-RS" smtClean="0"/>
              <a:t>4.2.2026.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9A96-62D0-45E8-8965-1EEDBA633D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826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94B9-41FF-4E58-BEA2-68B02958676C}" type="datetimeFigureOut">
              <a:rPr lang="sr-Latn-RS" smtClean="0"/>
              <a:t>4.2.2026.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9A96-62D0-45E8-8965-1EEDBA633D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3984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94B9-41FF-4E58-BEA2-68B02958676C}" type="datetimeFigureOut">
              <a:rPr lang="sr-Latn-RS" smtClean="0"/>
              <a:t>4.2.2026.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9A96-62D0-45E8-8965-1EEDBA633D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4603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94B9-41FF-4E58-BEA2-68B02958676C}" type="datetimeFigureOut">
              <a:rPr lang="sr-Latn-RS" smtClean="0"/>
              <a:t>4.2.2026.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9A96-62D0-45E8-8965-1EEDBA633D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4082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94B9-41FF-4E58-BEA2-68B02958676C}" type="datetimeFigureOut">
              <a:rPr lang="sr-Latn-RS" smtClean="0"/>
              <a:t>4.2.2026.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9A96-62D0-45E8-8965-1EEDBA633D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99577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194B9-41FF-4E58-BEA2-68B02958676C}" type="datetimeFigureOut">
              <a:rPr lang="sr-Latn-RS" smtClean="0"/>
              <a:t>4.2.2026.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69A96-62D0-45E8-8965-1EEDBA633D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0675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3883377"/>
          </a:xfrm>
          <a:solidFill>
            <a:srgbClr val="E23CB7"/>
          </a:solidFill>
          <a:ln>
            <a:solidFill>
              <a:srgbClr val="FF0066"/>
            </a:solidFill>
          </a:ln>
        </p:spPr>
        <p:txBody>
          <a:bodyPr>
            <a:normAutofit/>
          </a:bodyPr>
          <a:lstStyle/>
          <a:p>
            <a:r>
              <a:rPr lang="sr-Cyrl-RS" sz="5400" b="1" dirty="0" smtClean="0">
                <a:latin typeface="Bahnschrift SemiBold" panose="020B0502040204020203" pitchFamily="34" charset="0"/>
              </a:rPr>
              <a:t>ТАКМИЧАР ГЕНЕРАЦИЈЕ 2025. </a:t>
            </a:r>
            <a:r>
              <a:rPr lang="sr-Cyrl-RS" sz="2400" b="1" dirty="0">
                <a:latin typeface="Bahnschrift SemiBold" panose="020B0502040204020203" pitchFamily="34" charset="0"/>
              </a:rPr>
              <a:t/>
            </a:r>
            <a:br>
              <a:rPr lang="sr-Cyrl-RS" sz="2400" b="1" dirty="0">
                <a:latin typeface="Bahnschrift SemiBold" panose="020B0502040204020203" pitchFamily="34" charset="0"/>
              </a:rPr>
            </a:br>
            <a:r>
              <a:rPr lang="sr-Cyrl-RS" sz="2400" b="1" dirty="0" smtClean="0">
                <a:latin typeface="Bahnschrift SemiBold" panose="020B0502040204020203" pitchFamily="34" charset="0"/>
              </a:rPr>
              <a:t/>
            </a:r>
            <a:br>
              <a:rPr lang="sr-Cyrl-RS" sz="2400" b="1" dirty="0" smtClean="0">
                <a:latin typeface="Bahnschrift SemiBold" panose="020B0502040204020203" pitchFamily="34" charset="0"/>
              </a:rPr>
            </a:br>
            <a:r>
              <a:rPr lang="sr-Cyrl-RS" sz="2400" b="1" dirty="0">
                <a:latin typeface="Bahnschrift SemiBold" panose="020B0502040204020203" pitchFamily="34" charset="0"/>
              </a:rPr>
              <a:t/>
            </a:r>
            <a:br>
              <a:rPr lang="sr-Cyrl-RS" sz="2400" b="1" dirty="0">
                <a:latin typeface="Bahnschrift SemiBold" panose="020B0502040204020203" pitchFamily="34" charset="0"/>
              </a:rPr>
            </a:br>
            <a:r>
              <a:rPr lang="sr-Cyrl-RS" sz="2400" b="1" dirty="0" smtClean="0">
                <a:latin typeface="Bahnschrift SemiBold" panose="020B0502040204020203" pitchFamily="34" charset="0"/>
              </a:rPr>
              <a:t>(</a:t>
            </a:r>
            <a:r>
              <a:rPr lang="sr-Cyrl-RS" sz="2400" b="1" dirty="0">
                <a:latin typeface="Bahnschrift SemiBold" panose="020B0502040204020203" pitchFamily="34" charset="0"/>
              </a:rPr>
              <a:t>ПЛАТФОРМА ТАКМИЧАР ГЕНЕРАЦИЈЕ МИНИСТАРСТВА ПРОСВЕТЕ И ВЛАДЕ РЕПУБЛИКЕ СРБИЈЕ У ОКВИРУ СТРАТЕГИЈЕ РАЗВОЈА </a:t>
            </a:r>
            <a:r>
              <a:rPr lang="sr-Cyrl-RS" sz="2400" b="1" dirty="0" smtClean="0">
                <a:latin typeface="Bahnschrift SemiBold" panose="020B0502040204020203" pitchFamily="34" charset="0"/>
              </a:rPr>
              <a:t>ОБРАЗОВАЊА И </a:t>
            </a:r>
            <a:r>
              <a:rPr lang="sr-Cyrl-RS" sz="2400" b="1" dirty="0">
                <a:latin typeface="Bahnschrift SemiBold" panose="020B0502040204020203" pitchFamily="34" charset="0"/>
              </a:rPr>
              <a:t>ВАСПИТАЊА У РС ДО </a:t>
            </a:r>
            <a:r>
              <a:rPr lang="sr-Cyrl-RS" sz="2400" b="1" dirty="0" smtClean="0">
                <a:latin typeface="Bahnschrift SemiBold" panose="020B0502040204020203" pitchFamily="34" charset="0"/>
              </a:rPr>
              <a:t>2030.ГОДИНЕ)</a:t>
            </a:r>
            <a:r>
              <a:rPr lang="sr-Cyrl-RS" b="1" dirty="0" smtClean="0">
                <a:latin typeface="Bahnschrift SemiBold" panose="020B0502040204020203" pitchFamily="34" charset="0"/>
              </a:rPr>
              <a:t/>
            </a:r>
            <a:br>
              <a:rPr lang="sr-Cyrl-RS" b="1" dirty="0" smtClean="0">
                <a:latin typeface="Bahnschrift SemiBold" panose="020B0502040204020203" pitchFamily="34" charset="0"/>
              </a:rPr>
            </a:b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3378"/>
            <a:ext cx="12192000" cy="3127023"/>
          </a:xfrm>
          <a:solidFill>
            <a:srgbClr val="FF00FF"/>
          </a:solidFill>
        </p:spPr>
        <p:txBody>
          <a:bodyPr/>
          <a:lstStyle/>
          <a:p>
            <a:endParaRPr lang="sr-Cyrl-RS" sz="2800" dirty="0" smtClean="0">
              <a:latin typeface="Bahnschrift SemiBold" panose="020B0502040204020203" pitchFamily="34" charset="0"/>
            </a:endParaRPr>
          </a:p>
          <a:p>
            <a:r>
              <a:rPr lang="sr-Cyrl-RS" sz="3200" b="1" dirty="0" smtClean="0">
                <a:latin typeface="Bahnschrift SemiBold" panose="020B0502040204020203" pitchFamily="34" charset="0"/>
              </a:rPr>
              <a:t>УНА ПЕТКОВИЋ</a:t>
            </a:r>
            <a:r>
              <a:rPr lang="sr-Cyrl-RS" sz="2800" b="1" dirty="0" smtClean="0">
                <a:latin typeface="Bahnschrift SemiBold" panose="020B0502040204020203" pitchFamily="34" charset="0"/>
              </a:rPr>
              <a:t>, </a:t>
            </a:r>
            <a:r>
              <a:rPr lang="sr-Cyrl-RS" dirty="0" smtClean="0">
                <a:latin typeface="Bahnschrift SemiBold" panose="020B0502040204020203" pitchFamily="34" charset="0"/>
              </a:rPr>
              <a:t>УЧЕНИЦА </a:t>
            </a:r>
            <a:r>
              <a:rPr lang="sr-Cyrl-RS" dirty="0">
                <a:latin typeface="Bahnschrift SemiBold" panose="020B0502040204020203" pitchFamily="34" charset="0"/>
              </a:rPr>
              <a:t>8-4 </a:t>
            </a:r>
            <a:r>
              <a:rPr lang="sr-Cyrl-RS" dirty="0" smtClean="0">
                <a:latin typeface="Bahnschrift SemiBold" panose="020B0502040204020203" pitchFamily="34" charset="0"/>
              </a:rPr>
              <a:t>РАЗРЕДА</a:t>
            </a:r>
          </a:p>
          <a:p>
            <a:endParaRPr lang="sr-Cyrl-RS" dirty="0" smtClean="0">
              <a:latin typeface="Bahnschrift SemiBold" panose="020B0502040204020203" pitchFamily="34" charset="0"/>
            </a:endParaRPr>
          </a:p>
          <a:p>
            <a:r>
              <a:rPr lang="sr-Cyrl-RS" sz="3200" b="1" dirty="0" smtClean="0">
                <a:latin typeface="Bahnschrift SemiBold" panose="020B0502040204020203" pitchFamily="34" charset="0"/>
              </a:rPr>
              <a:t>АЛЕКСА БОКАН </a:t>
            </a:r>
            <a:r>
              <a:rPr lang="sr-Cyrl-RS" dirty="0" smtClean="0">
                <a:latin typeface="Bahnschrift SemiBold" panose="020B0502040204020203" pitchFamily="34" charset="0"/>
              </a:rPr>
              <a:t>–ЂАК ГЕНЕРАЦИЈЕ У ШКОЛСКОЈ 2024/25.ГОДИНИ</a:t>
            </a:r>
            <a:r>
              <a:rPr lang="sr-Cyrl-RS" dirty="0">
                <a:latin typeface="Bahnschrift SemiBold" panose="020B0502040204020203" pitchFamily="34" charset="0"/>
              </a:rPr>
              <a:t/>
            </a:r>
            <a:br>
              <a:rPr lang="sr-Cyrl-RS" dirty="0">
                <a:latin typeface="Bahnschrift SemiBold" panose="020B0502040204020203" pitchFamily="34" charset="0"/>
              </a:rPr>
            </a:br>
            <a:r>
              <a:rPr lang="sr-Cyrl-RS" dirty="0">
                <a:latin typeface="Bahnschrift SemiBold" panose="020B0502040204020203" pitchFamily="34" charset="0"/>
              </a:rPr>
              <a:t/>
            </a:r>
            <a:br>
              <a:rPr lang="sr-Cyrl-RS" dirty="0">
                <a:latin typeface="Bahnschrift SemiBold" panose="020B0502040204020203" pitchFamily="34" charset="0"/>
              </a:rPr>
            </a:br>
            <a:endParaRPr lang="sr-Cyrl-RS" dirty="0" smtClean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62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24"/>
    </mc:Choice>
    <mc:Fallback xmlns="">
      <p:transition spd="slow" advTm="1162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40177"/>
          </a:xfrm>
          <a:solidFill>
            <a:srgbClr val="E23CB7"/>
          </a:solidFill>
          <a:ln>
            <a:solidFill>
              <a:srgbClr val="FF0066"/>
            </a:solidFill>
          </a:ln>
        </p:spPr>
        <p:txBody>
          <a:bodyPr>
            <a:normAutofit/>
          </a:bodyPr>
          <a:lstStyle/>
          <a:p>
            <a:r>
              <a:rPr lang="sr-Cyrl-RS" sz="5400" b="1" dirty="0" smtClean="0">
                <a:latin typeface="Bahnschrift SemiBold" panose="020B0502040204020203" pitchFamily="34" charset="0"/>
              </a:rPr>
              <a:t>АЛЕКСА БОКАН</a:t>
            </a:r>
            <a:endParaRPr lang="sr-Latn-R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0178"/>
            <a:ext cx="12192000" cy="5870223"/>
          </a:xfrm>
          <a:solidFill>
            <a:srgbClr val="FF00FF"/>
          </a:solidFill>
        </p:spPr>
        <p:txBody>
          <a:bodyPr>
            <a:normAutofit fontScale="92500" lnSpcReduction="10000"/>
          </a:bodyPr>
          <a:lstStyle/>
          <a:p>
            <a:r>
              <a:rPr lang="sr-Cyrl-RS" sz="36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  <a:cs typeface="Times New Roman" panose="02020603050405020304" pitchFamily="18" charset="0"/>
              </a:rPr>
              <a:t>РУСИНСКИ ЈЕЗИК:</a:t>
            </a:r>
            <a:r>
              <a:rPr lang="sr-Latn-RS" sz="36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endParaRPr lang="sr-Cyrl-RS" sz="3600" b="1" u="sn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  <a:cs typeface="Times New Roman" panose="02020603050405020304" pitchFamily="18" charset="0"/>
            </a:endParaRPr>
          </a:p>
          <a:p>
            <a:r>
              <a:rPr lang="sr-Cyrl-RS" sz="2800" b="1" u="sng" dirty="0" smtClean="0">
                <a:latin typeface="Bahnschrift SemiBold" pitchFamily="34" charset="0"/>
                <a:cs typeface="Times New Roman" panose="02020603050405020304" pitchFamily="18" charset="0"/>
              </a:rPr>
              <a:t>5.РАЗРЕД:</a:t>
            </a:r>
            <a:endParaRPr lang="sr-Cyrl-RS" sz="2800" b="1" u="sn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  <a:cs typeface="Times New Roman" panose="02020603050405020304" pitchFamily="18" charset="0"/>
            </a:endParaRPr>
          </a:p>
          <a:p>
            <a:r>
              <a:rPr lang="sr-Cyrl-RS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  <a:cs typeface="Times New Roman" panose="02020603050405020304" pitchFamily="18" charset="0"/>
              </a:rPr>
              <a:t>ПРВО МЕСТО</a:t>
            </a:r>
            <a:r>
              <a:rPr lang="sr-Cyrl-R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  <a:cs typeface="Times New Roman" panose="02020603050405020304" pitchFamily="18" charset="0"/>
              </a:rPr>
              <a:t> НА МЕЂУОКРУЖНОМ ТАКМИЧЕЊУ</a:t>
            </a:r>
          </a:p>
          <a:p>
            <a:r>
              <a:rPr lang="sr-Cyrl-RS" sz="2800" b="1" u="sng" dirty="0" smtClean="0">
                <a:latin typeface="Bahnschrift SemiBold" pitchFamily="34" charset="0"/>
                <a:cs typeface="Times New Roman" panose="02020603050405020304" pitchFamily="18" charset="0"/>
              </a:rPr>
              <a:t>6.РАЗРЕД:</a:t>
            </a:r>
            <a:endParaRPr lang="sr-Cyrl-R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  <a:cs typeface="Times New Roman" panose="02020603050405020304" pitchFamily="18" charset="0"/>
            </a:endParaRPr>
          </a:p>
          <a:p>
            <a:r>
              <a:rPr lang="sr-Cyrl-RS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  <a:cs typeface="Times New Roman" panose="02020603050405020304" pitchFamily="18" charset="0"/>
              </a:rPr>
              <a:t>ПРВО МЕСТО</a:t>
            </a:r>
            <a:r>
              <a:rPr lang="sr-Cyrl-R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  <a:cs typeface="Times New Roman" panose="02020603050405020304" pitchFamily="18" charset="0"/>
              </a:rPr>
              <a:t> НА МЕЂУОКРУЖНОМ ТАКМИЧЕЊУ</a:t>
            </a:r>
          </a:p>
          <a:p>
            <a:r>
              <a:rPr lang="sr-Cyrl-RS" sz="2800" b="1" u="sng" dirty="0" smtClean="0">
                <a:latin typeface="Bahnschrift SemiBold" pitchFamily="34" charset="0"/>
                <a:cs typeface="Times New Roman" panose="02020603050405020304" pitchFamily="18" charset="0"/>
              </a:rPr>
              <a:t>7.РАЗРЕД:</a:t>
            </a:r>
          </a:p>
          <a:p>
            <a:r>
              <a:rPr lang="sr-Cyrl-RS" b="1" u="sng" dirty="0" smtClean="0">
                <a:latin typeface="Bahnschrift SemiBold" pitchFamily="34" charset="0"/>
                <a:cs typeface="Times New Roman" panose="02020603050405020304" pitchFamily="18" charset="0"/>
              </a:rPr>
              <a:t>ПРВО МЕСТО </a:t>
            </a:r>
            <a:r>
              <a:rPr lang="sr-Cyrl-RS" b="1" dirty="0" smtClean="0">
                <a:latin typeface="Bahnschrift SemiBold" pitchFamily="34" charset="0"/>
                <a:cs typeface="Times New Roman" panose="02020603050405020304" pitchFamily="18" charset="0"/>
              </a:rPr>
              <a:t>НА МЕЂУОКРУЖНОМ ТАКМИЧЕЊУ</a:t>
            </a:r>
          </a:p>
          <a:p>
            <a:r>
              <a:rPr lang="sr-Cyrl-RS" b="1" u="sng" dirty="0" smtClean="0">
                <a:latin typeface="Bahnschrift SemiBold" pitchFamily="34" charset="0"/>
                <a:cs typeface="Times New Roman" panose="02020603050405020304" pitchFamily="18" charset="0"/>
              </a:rPr>
              <a:t>ПРВО МЕСТО </a:t>
            </a:r>
            <a:r>
              <a:rPr lang="sr-Cyrl-RS" b="1" dirty="0" smtClean="0">
                <a:latin typeface="Bahnschrift SemiBold" panose="020B0502040204020203" pitchFamily="34" charset="0"/>
                <a:cs typeface="Times New Roman" panose="02020603050405020304" pitchFamily="18" charset="0"/>
              </a:rPr>
              <a:t>НА РЕПУБЛИЧКОМ ТАКМИЧЕЊУ</a:t>
            </a:r>
          </a:p>
          <a:p>
            <a:r>
              <a:rPr lang="sr-Cyrl-RS" sz="32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  <a:cs typeface="Times New Roman" panose="02020603050405020304" pitchFamily="18" charset="0"/>
              </a:rPr>
              <a:t>ЕНГЛЕСКИ ЈЕЗИК</a:t>
            </a:r>
            <a:r>
              <a:rPr lang="sr-Cyrl-RS" sz="32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  <a:cs typeface="Times New Roman" panose="02020603050405020304" pitchFamily="18" charset="0"/>
              </a:rPr>
              <a:t>:</a:t>
            </a:r>
            <a:r>
              <a:rPr lang="sr-Latn-RS" sz="32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endParaRPr lang="sr-Cyrl-RS" sz="3200" b="1" u="sng" dirty="0" smtClean="0">
              <a:latin typeface="Bahnschrift SemiBold" pitchFamily="34" charset="0"/>
              <a:cs typeface="Times New Roman" panose="02020603050405020304" pitchFamily="18" charset="0"/>
            </a:endParaRPr>
          </a:p>
          <a:p>
            <a:r>
              <a:rPr lang="sr-Cyrl-RS" sz="3200" b="1" u="sng" dirty="0" smtClean="0">
                <a:latin typeface="Bahnschrift SemiBold" pitchFamily="34" charset="0"/>
                <a:cs typeface="Times New Roman" panose="02020603050405020304" pitchFamily="18" charset="0"/>
              </a:rPr>
              <a:t>7.РАЗРЕД:</a:t>
            </a:r>
            <a:endParaRPr lang="sr-Cyrl-RS" sz="3200" u="sn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  <a:cs typeface="Times New Roman" panose="02020603050405020304" pitchFamily="18" charset="0"/>
            </a:endParaRPr>
          </a:p>
          <a:p>
            <a:r>
              <a:rPr lang="sr-Cyrl-RS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  <a:cs typeface="Times New Roman" panose="02020603050405020304" pitchFamily="18" charset="0"/>
              </a:rPr>
              <a:t>ПРВО МЕСТО</a:t>
            </a:r>
            <a:r>
              <a:rPr lang="sr-Cyrl-R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  <a:cs typeface="Times New Roman" panose="02020603050405020304" pitchFamily="18" charset="0"/>
              </a:rPr>
              <a:t> НА ОПШТИНСКОМ ТАКМИЧЕЊУ</a:t>
            </a:r>
          </a:p>
          <a:p>
            <a:r>
              <a:rPr lang="sr-Cyrl-RS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  <a:cs typeface="Times New Roman" panose="02020603050405020304" pitchFamily="18" charset="0"/>
              </a:rPr>
              <a:t>ПРВО МЕСТО</a:t>
            </a:r>
            <a:r>
              <a:rPr lang="sr-Cyrl-R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  <a:cs typeface="Times New Roman" panose="02020603050405020304" pitchFamily="18" charset="0"/>
              </a:rPr>
              <a:t> НА ОКРУЖНОМ ТАКМИЧЕЊУ</a:t>
            </a:r>
            <a:endParaRPr lang="sr-Cyrl-RS" b="1" dirty="0" smtClean="0">
              <a:latin typeface="Bahnschrift SemiBold" pitchFamily="34" charset="0"/>
              <a:cs typeface="Times New Roman" panose="02020603050405020304" pitchFamily="18" charset="0"/>
            </a:endParaRPr>
          </a:p>
          <a:p>
            <a:r>
              <a:rPr lang="sr-Cyrl-RS" b="1" u="sng" dirty="0" smtClean="0">
                <a:latin typeface="Bahnschrift SemiBold" pitchFamily="34" charset="0"/>
                <a:cs typeface="Times New Roman" panose="02020603050405020304" pitchFamily="18" charset="0"/>
              </a:rPr>
              <a:t>ТРЕЋЕ МЕСТО </a:t>
            </a:r>
            <a:r>
              <a:rPr lang="sr-Cyrl-RS" b="1" dirty="0" smtClean="0">
                <a:latin typeface="Bahnschrift SemiBold" panose="020B0502040204020203" pitchFamily="34" charset="0"/>
                <a:cs typeface="Times New Roman" panose="02020603050405020304" pitchFamily="18" charset="0"/>
              </a:rPr>
              <a:t>НА РЕПУБЛИЧКОМ ТАКМИЧЕЊУ</a:t>
            </a:r>
            <a:endParaRPr lang="sr-Cyrl-RS" b="1" u="sng" dirty="0" smtClean="0">
              <a:latin typeface="Bahnschrift SemiBold" panose="020B0502040204020203" pitchFamily="34" charset="0"/>
              <a:cs typeface="Times New Roman" panose="02020603050405020304" pitchFamily="18" charset="0"/>
            </a:endParaRPr>
          </a:p>
          <a:p>
            <a:endParaRPr lang="sr-Cyrl-RS" sz="3200" b="1" u="sng" dirty="0" smtClean="0">
              <a:latin typeface="Bahnschrift SemiBol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96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7"/>
    </mc:Choice>
    <mc:Fallback xmlns="">
      <p:transition spd="slow" advTm="1108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381955"/>
          </a:xfrm>
          <a:solidFill>
            <a:srgbClr val="E23CB7"/>
          </a:solidFill>
          <a:ln>
            <a:solidFill>
              <a:srgbClr val="FF0066"/>
            </a:solidFill>
          </a:ln>
        </p:spPr>
        <p:txBody>
          <a:bodyPr>
            <a:normAutofit fontScale="90000"/>
          </a:bodyPr>
          <a:lstStyle/>
          <a:p>
            <a:r>
              <a:rPr lang="sr-Cyrl-RS" dirty="0" smtClean="0">
                <a:latin typeface="Bahnschrift SemiBold" panose="020B0502040204020203" pitchFamily="34" charset="0"/>
              </a:rPr>
              <a:t>ЛОНГИН ИВАНОВИЋ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sz="2700" dirty="0" smtClean="0">
                <a:latin typeface="Bahnschrift SemiBold" panose="020B0502040204020203" pitchFamily="34" charset="0"/>
              </a:rPr>
              <a:t>УЧЕНИК 2-1 РАЗРЕДА</a:t>
            </a:r>
            <a:br>
              <a:rPr lang="sr-Cyrl-RS" sz="2700" dirty="0" smtClean="0">
                <a:latin typeface="Bahnschrift SemiBold" panose="020B0502040204020203" pitchFamily="34" charset="0"/>
              </a:rPr>
            </a:br>
            <a:r>
              <a:rPr lang="sr-Cyrl-RS" sz="2700" dirty="0" smtClean="0">
                <a:latin typeface="Bahnschrift SemiBold" panose="020B0502040204020203" pitchFamily="34" charset="0"/>
              </a:rPr>
              <a:t>МЕНТОР:СПОЉНИ САРАДНИК</a:t>
            </a:r>
            <a:br>
              <a:rPr lang="sr-Cyrl-RS" sz="2700" dirty="0" smtClean="0">
                <a:latin typeface="Bahnschrift SemiBold" panose="020B0502040204020203" pitchFamily="34" charset="0"/>
              </a:rPr>
            </a:b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96533"/>
            <a:ext cx="12192000" cy="5113868"/>
          </a:xfrm>
          <a:solidFill>
            <a:srgbClr val="FF00FF"/>
          </a:solidFill>
        </p:spPr>
        <p:txBody>
          <a:bodyPr>
            <a:normAutofit fontScale="85000" lnSpcReduction="20000"/>
          </a:bodyPr>
          <a:lstStyle/>
          <a:p>
            <a:endParaRPr lang="sr-Cyrl-RS" dirty="0" smtClean="0">
              <a:latin typeface="Bahnschrift SemiBold" panose="020B0502040204020203" pitchFamily="34" charset="0"/>
            </a:endParaRPr>
          </a:p>
          <a:p>
            <a:r>
              <a:rPr lang="ru-RU" sz="3400" b="1" dirty="0" smtClean="0"/>
              <a:t>ДОБИТНИК ВИДОВДАНСКЕ НАГРАДЕ ГРАДА НОВОГ САДА  2024-25. </a:t>
            </a:r>
            <a:endParaRPr lang="sr-Cyrl-RS" sz="3400" b="1" dirty="0" smtClean="0">
              <a:latin typeface="Bahnschrift SemiBold" panose="020B0502040204020203" pitchFamily="34" charset="0"/>
            </a:endParaRPr>
          </a:p>
          <a:p>
            <a:r>
              <a:rPr lang="sr-Cyrl-RS" sz="3400" dirty="0" smtClean="0">
                <a:latin typeface="Bahnschrift SemiBold" panose="020B0502040204020203" pitchFamily="34" charset="0"/>
              </a:rPr>
              <a:t>2025.ПРОГЛАШЕН ДА ПРИПАДА МЕЂУ 100 НАЈБОЉИХ МЛАДИХ СПОРТИСТА У РС (ШАХОВСКИ САВЕЗ СРБИЈЕ)</a:t>
            </a:r>
          </a:p>
          <a:p>
            <a:r>
              <a:rPr lang="sr-Cyrl-RS" sz="3300" b="1" dirty="0" smtClean="0">
                <a:latin typeface="Bahnschrift SemiBold" panose="020B0502040204020203" pitchFamily="34" charset="0"/>
              </a:rPr>
              <a:t>КАДЕТСКИ ВИЦЕШАМПИОН СРБИЈЕ ДО 8.ГОДИНА</a:t>
            </a:r>
          </a:p>
          <a:p>
            <a:r>
              <a:rPr lang="sr-Cyrl-RS" b="1" u="sng" dirty="0">
                <a:latin typeface="Bahnschrift SemiBold" panose="020B0502040204020203" pitchFamily="34" charset="0"/>
              </a:rPr>
              <a:t>ШАХ:</a:t>
            </a:r>
          </a:p>
          <a:p>
            <a:r>
              <a:rPr lang="sr-Cyrl-RS" b="1" u="sng" dirty="0">
                <a:latin typeface="Bahnschrift SemiBold" panose="020B0502040204020203" pitchFamily="34" charset="0"/>
              </a:rPr>
              <a:t>ДРУГ</a:t>
            </a:r>
            <a:r>
              <a:rPr lang="sr-Latn-RS" b="1" u="sng" dirty="0">
                <a:latin typeface="Bahnschrift SemiBold" panose="020B0502040204020203" pitchFamily="34" charset="0"/>
              </a:rPr>
              <a:t>О МЕСТО </a:t>
            </a:r>
            <a:r>
              <a:rPr lang="sr-Cyrl-RS" b="1" dirty="0">
                <a:latin typeface="Bahnschrift SemiBold" panose="020B0502040204020203" pitchFamily="34" charset="0"/>
              </a:rPr>
              <a:t>НА РЕПУБЛИЧКОМ ТАКМИЧЕЊУ</a:t>
            </a:r>
          </a:p>
          <a:p>
            <a:r>
              <a:rPr lang="sr-Latn-RS" b="1" dirty="0">
                <a:latin typeface="Bahnschrift SemiBold" panose="020B0502040204020203" pitchFamily="34" charset="0"/>
              </a:rPr>
              <a:t>У СТАНДАРДОМ ШАХУ </a:t>
            </a:r>
            <a:endParaRPr lang="sr-Cyrl-RS" b="1" dirty="0">
              <a:latin typeface="Bahnschrift SemiBold" panose="020B0502040204020203" pitchFamily="34" charset="0"/>
            </a:endParaRPr>
          </a:p>
          <a:p>
            <a:r>
              <a:rPr lang="sr-Cyrl-RS" b="1" u="sng" dirty="0">
                <a:latin typeface="Bahnschrift SemiBold" panose="020B0502040204020203" pitchFamily="34" charset="0"/>
              </a:rPr>
              <a:t>ДРУГ</a:t>
            </a:r>
            <a:r>
              <a:rPr lang="sr-Latn-RS" b="1" u="sng" dirty="0">
                <a:latin typeface="Bahnschrift SemiBold" panose="020B0502040204020203" pitchFamily="34" charset="0"/>
              </a:rPr>
              <a:t>О МЕСТО</a:t>
            </a:r>
            <a:r>
              <a:rPr lang="sr-Cyrl-RS" b="1" dirty="0">
                <a:latin typeface="Bahnschrift SemiBold" panose="020B0502040204020203" pitchFamily="34" charset="0"/>
              </a:rPr>
              <a:t> НА РЕПУБЛИЧКОМ ТАКМИЧЕЊУ</a:t>
            </a:r>
            <a:endParaRPr lang="sr-Cyrl-RS" b="1" u="sng" dirty="0">
              <a:latin typeface="Bahnschrift SemiBold" panose="020B0502040204020203" pitchFamily="34" charset="0"/>
            </a:endParaRPr>
          </a:p>
          <a:p>
            <a:r>
              <a:rPr lang="sr-Latn-RS" b="1" dirty="0">
                <a:latin typeface="Bahnschrift SemiBold" panose="020B0502040204020203" pitchFamily="34" charset="0"/>
              </a:rPr>
              <a:t>У УБРЗАНОМ ШАХУ</a:t>
            </a:r>
            <a:endParaRPr lang="sr-Cyrl-RS" b="1" dirty="0">
              <a:latin typeface="Bahnschrift SemiBold" panose="020B0502040204020203" pitchFamily="34" charset="0"/>
            </a:endParaRPr>
          </a:p>
          <a:p>
            <a:r>
              <a:rPr lang="sr-Cyrl-RS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ДОБИТНИК</a:t>
            </a:r>
            <a:r>
              <a:rPr lang="sr-Cyrl-R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 </a:t>
            </a:r>
            <a:r>
              <a:rPr lang="sr-Cyrl-RS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ДВЕ ВИДОВДАНСКЕ  НАГРАДЕ</a:t>
            </a:r>
            <a:endParaRPr lang="sr-Latn-RS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  <a:p>
            <a:r>
              <a:rPr lang="sr-Cyrl-RS" b="1" u="sng" dirty="0">
                <a:latin typeface="Bahnschrift SemiBold" panose="020B0502040204020203" pitchFamily="34" charset="0"/>
              </a:rPr>
              <a:t>МАТЕМАТИКА:</a:t>
            </a:r>
          </a:p>
          <a:p>
            <a:r>
              <a:rPr lang="sr-Cyrl-RS" b="1" u="sng" dirty="0">
                <a:latin typeface="Bahnschrift SemiBold" panose="020B0502040204020203" pitchFamily="34" charset="0"/>
              </a:rPr>
              <a:t>ПОХВАЛА</a:t>
            </a:r>
            <a:r>
              <a:rPr lang="sr-Cyrl-RS" b="1" dirty="0">
                <a:latin typeface="Bahnschrift SemiBold" panose="020B0502040204020203" pitchFamily="34" charset="0"/>
              </a:rPr>
              <a:t> НА МАТЕМАТИЧКОМ ТАКМИЧЕЊУ </a:t>
            </a:r>
          </a:p>
          <a:p>
            <a:r>
              <a:rPr lang="sr-Cyrl-RS" b="1" dirty="0">
                <a:latin typeface="Bahnschrift SemiBold" panose="020B0502040204020203" pitchFamily="34" charset="0"/>
              </a:rPr>
              <a:t>“КЕНГУР БЕЗ ГРАНИЦА“</a:t>
            </a:r>
            <a:endParaRPr lang="sr-Latn-RS" b="1" dirty="0">
              <a:latin typeface="Bahnschrift SemiBold" panose="020B0502040204020203" pitchFamily="34" charset="0"/>
            </a:endParaRPr>
          </a:p>
          <a:p>
            <a:endParaRPr lang="sr-Latn-RS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64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9"/>
    </mc:Choice>
    <mc:Fallback xmlns="">
      <p:transition spd="slow" advTm="1025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754774"/>
          </a:xfrm>
          <a:solidFill>
            <a:srgbClr val="E23CB7"/>
          </a:solidFill>
          <a:ln>
            <a:solidFill>
              <a:srgbClr val="FF0066"/>
            </a:solidFill>
          </a:ln>
        </p:spPr>
        <p:txBody>
          <a:bodyPr>
            <a:normAutofit/>
          </a:bodyPr>
          <a:lstStyle/>
          <a:p>
            <a:r>
              <a:rPr lang="sr-Cyrl-RS" dirty="0" smtClean="0">
                <a:latin typeface="Bahnschrift SemiBold" panose="020B0502040204020203" pitchFamily="34" charset="0"/>
              </a:rPr>
              <a:t>ПОНОС ОСНОВНЕ ШКОЛЕ</a:t>
            </a:r>
            <a:br>
              <a:rPr lang="sr-Cyrl-RS" dirty="0" smtClean="0">
                <a:latin typeface="Bahnschrift SemiBold" panose="020B0502040204020203" pitchFamily="34" charset="0"/>
              </a:rPr>
            </a:br>
            <a:r>
              <a:rPr lang="sr-Cyrl-RS" dirty="0" smtClean="0">
                <a:latin typeface="Bahnschrift SemiBold" panose="020B0502040204020203" pitchFamily="34" charset="0"/>
              </a:rPr>
              <a:t>„КОСТА ТРИФКОВИЋ“НОВИ САД</a:t>
            </a:r>
            <a:r>
              <a:rPr lang="sr-Cyrl-RS" sz="2700" dirty="0" smtClean="0">
                <a:latin typeface="Bahnschrift SemiBold" panose="020B0502040204020203" pitchFamily="34" charset="0"/>
              </a:rPr>
              <a:t/>
            </a:r>
            <a:br>
              <a:rPr lang="sr-Cyrl-RS" sz="2700" dirty="0" smtClean="0">
                <a:latin typeface="Bahnschrift SemiBold" panose="020B0502040204020203" pitchFamily="34" charset="0"/>
              </a:rPr>
            </a:b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04305"/>
            <a:ext cx="12192000" cy="4406096"/>
          </a:xfrm>
          <a:solidFill>
            <a:srgbClr val="FF00FF"/>
          </a:solidFill>
        </p:spPr>
        <p:txBody>
          <a:bodyPr/>
          <a:lstStyle/>
          <a:p>
            <a:endParaRPr lang="sr-Cyrl-RS" dirty="0" smtClean="0">
              <a:latin typeface="Bahnschrift SemiBold" panose="020B0502040204020203" pitchFamily="34" charset="0"/>
            </a:endParaRPr>
          </a:p>
          <a:p>
            <a:endParaRPr lang="sr-Cyrl-RS" dirty="0">
              <a:latin typeface="Bahnschrift SemiBold" panose="020B0502040204020203" pitchFamily="34" charset="0"/>
            </a:endParaRPr>
          </a:p>
          <a:p>
            <a:r>
              <a:rPr lang="ru-RU" dirty="0"/>
              <a:t> </a:t>
            </a:r>
            <a:r>
              <a:rPr lang="ru-RU" b="1" i="1" dirty="0"/>
              <a:t>„Ко сме тај може, ко не зна за страх тај иде напред“ </a:t>
            </a:r>
            <a:endParaRPr lang="ru-RU" b="1" i="1" dirty="0" smtClean="0"/>
          </a:p>
          <a:p>
            <a:r>
              <a:rPr lang="ru-RU" b="1" i="1" dirty="0" smtClean="0">
                <a:latin typeface="Bahnschrift SemiBold" panose="020B0502040204020203" pitchFamily="34" charset="0"/>
              </a:rPr>
              <a:t>Живојин Мишић</a:t>
            </a:r>
          </a:p>
          <a:p>
            <a:endParaRPr lang="ru-RU" b="1" i="1" dirty="0">
              <a:latin typeface="Bahnschrift SemiBold" panose="020B0502040204020203" pitchFamily="34" charset="0"/>
            </a:endParaRPr>
          </a:p>
          <a:p>
            <a:r>
              <a:rPr lang="ru-RU" b="1" i="1" dirty="0" smtClean="0">
                <a:latin typeface="Bahnschrift SemiBold" panose="020B0502040204020203" pitchFamily="34" charset="0"/>
              </a:rPr>
              <a:t>----------------------------------------------------------------------------</a:t>
            </a:r>
          </a:p>
          <a:p>
            <a:r>
              <a:rPr lang="ru-RU" b="1" i="1" dirty="0" smtClean="0">
                <a:latin typeface="Bahnschrift SemiBold" panose="020B0502040204020203" pitchFamily="34" charset="0"/>
              </a:rPr>
              <a:t>Постигнућа </a:t>
            </a:r>
            <a:r>
              <a:rPr lang="ru-RU" b="1" i="1" smtClean="0">
                <a:latin typeface="Bahnschrift SemiBold" panose="020B0502040204020203" pitchFamily="34" charset="0"/>
              </a:rPr>
              <a:t>и награђивање испратила </a:t>
            </a:r>
            <a:r>
              <a:rPr lang="ru-RU" b="1" i="1" dirty="0" smtClean="0">
                <a:latin typeface="Bahnschrift SemiBold" panose="020B0502040204020203" pitchFamily="34" charset="0"/>
              </a:rPr>
              <a:t>и презентацију припремила</a:t>
            </a:r>
          </a:p>
          <a:p>
            <a:r>
              <a:rPr lang="ru-RU" b="1" i="1" dirty="0" smtClean="0">
                <a:latin typeface="Bahnschrift SemiBold" panose="020B0502040204020203" pitchFamily="34" charset="0"/>
              </a:rPr>
              <a:t>Рајка Чабрило,школски педагог</a:t>
            </a:r>
            <a:endParaRPr lang="sr-Cyrl-RS" dirty="0" smtClean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8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6"/>
    </mc:Choice>
    <mc:Fallback xmlns="">
      <p:transition spd="slow" advTm="780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754774"/>
          </a:xfrm>
          <a:solidFill>
            <a:srgbClr val="E23CB7"/>
          </a:solidFill>
          <a:ln>
            <a:solidFill>
              <a:srgbClr val="FF0066"/>
            </a:solidFill>
          </a:ln>
        </p:spPr>
        <p:txBody>
          <a:bodyPr>
            <a:normAutofit/>
          </a:bodyPr>
          <a:lstStyle/>
          <a:p>
            <a:r>
              <a:rPr lang="sr-Cyrl-RS" dirty="0">
                <a:latin typeface="Bahnschrift SemiBold" panose="020B0502040204020203" pitchFamily="34" charset="0"/>
              </a:rPr>
              <a:t>УНА </a:t>
            </a:r>
            <a:r>
              <a:rPr lang="sr-Cyrl-RS" dirty="0" smtClean="0">
                <a:latin typeface="Bahnschrift SemiBold" panose="020B0502040204020203" pitchFamily="34" charset="0"/>
              </a:rPr>
              <a:t>ПЕТКОВИЋ</a:t>
            </a:r>
            <a:br>
              <a:rPr lang="sr-Cyrl-RS" dirty="0" smtClean="0">
                <a:latin typeface="Bahnschrift SemiBold" panose="020B0502040204020203" pitchFamily="34" charset="0"/>
              </a:rPr>
            </a:b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04305"/>
            <a:ext cx="12192000" cy="4406096"/>
          </a:xfrm>
          <a:solidFill>
            <a:srgbClr val="FF00FF"/>
          </a:solidFill>
        </p:spPr>
        <p:txBody>
          <a:bodyPr/>
          <a:lstStyle/>
          <a:p>
            <a:endParaRPr lang="sr-Cyrl-RS" dirty="0" smtClean="0">
              <a:latin typeface="Bahnschrift SemiBold" panose="020B0502040204020203" pitchFamily="34" charset="0"/>
            </a:endParaRPr>
          </a:p>
          <a:p>
            <a:endParaRPr lang="sr-Cyrl-RS" dirty="0">
              <a:latin typeface="Bahnschrift SemiBold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2"/>
          <a:stretch/>
        </p:blipFill>
        <p:spPr>
          <a:xfrm>
            <a:off x="4552950" y="2172918"/>
            <a:ext cx="2638072" cy="46850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7881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6"/>
    </mc:Choice>
    <mc:Fallback xmlns="">
      <p:transition spd="slow" advTm="780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604303"/>
          </a:xfrm>
          <a:solidFill>
            <a:srgbClr val="E23CB7"/>
          </a:solidFill>
          <a:ln>
            <a:solidFill>
              <a:srgbClr val="FF0066"/>
            </a:solidFill>
          </a:ln>
        </p:spPr>
        <p:txBody>
          <a:bodyPr>
            <a:normAutofit/>
          </a:bodyPr>
          <a:lstStyle/>
          <a:p>
            <a:r>
              <a:rPr lang="sr-Cyrl-RS" dirty="0" smtClean="0">
                <a:latin typeface="Bahnschrift SemiBold" panose="020B0502040204020203" pitchFamily="34" charset="0"/>
              </a:rPr>
              <a:t>УНА ПЕТКОВИЋ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sz="2700" dirty="0" smtClean="0">
                <a:latin typeface="Bahnschrift SemiBold" panose="020B0502040204020203" pitchFamily="34" charset="0"/>
              </a:rPr>
              <a:t>УЧЕНИЦА 8-4 РАЗРЕДА</a:t>
            </a:r>
            <a:br>
              <a:rPr lang="sr-Cyrl-RS" sz="2700" dirty="0" smtClean="0">
                <a:latin typeface="Bahnschrift SemiBold" panose="020B0502040204020203" pitchFamily="34" charset="0"/>
              </a:rPr>
            </a:br>
            <a:r>
              <a:rPr lang="sr-Cyrl-RS" sz="2700" dirty="0" smtClean="0">
                <a:latin typeface="Bahnschrift SemiBold" panose="020B0502040204020203" pitchFamily="34" charset="0"/>
              </a:rPr>
              <a:t>МЕНТОР:СПОЉНИ САРАДНИК</a:t>
            </a:r>
            <a:br>
              <a:rPr lang="sr-Cyrl-RS" sz="2700" dirty="0" smtClean="0">
                <a:latin typeface="Bahnschrift SemiBold" panose="020B0502040204020203" pitchFamily="34" charset="0"/>
              </a:rPr>
            </a:b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72356"/>
            <a:ext cx="12192000" cy="5238045"/>
          </a:xfrm>
          <a:solidFill>
            <a:srgbClr val="FF00FF"/>
          </a:solidFill>
        </p:spPr>
        <p:txBody>
          <a:bodyPr/>
          <a:lstStyle/>
          <a:p>
            <a:endParaRPr lang="sr-Cyrl-RS" sz="2800" dirty="0" smtClean="0">
              <a:latin typeface="Bahnschrift SemiBold" panose="020B0502040204020203" pitchFamily="34" charset="0"/>
            </a:endParaRPr>
          </a:p>
          <a:p>
            <a:r>
              <a:rPr lang="sr-Cyrl-RS" sz="2800" dirty="0" smtClean="0">
                <a:latin typeface="Bahnschrift SemiBold" panose="020B0502040204020203" pitchFamily="34" charset="0"/>
              </a:rPr>
              <a:t>ТАКМИЧАР ГЕНЕРАЦИЈЕ </a:t>
            </a:r>
            <a:r>
              <a:rPr lang="sr-Cyrl-RS" sz="2800" b="1" dirty="0" smtClean="0">
                <a:latin typeface="Bahnschrift SemiBold" panose="020B0502040204020203" pitchFamily="34" charset="0"/>
              </a:rPr>
              <a:t>2025</a:t>
            </a:r>
            <a:r>
              <a:rPr lang="sr-Cyrl-RS" sz="2800" b="1" dirty="0">
                <a:latin typeface="Bahnschrift SemiBold" panose="020B0502040204020203" pitchFamily="34" charset="0"/>
              </a:rPr>
              <a:t>. </a:t>
            </a:r>
            <a:r>
              <a:rPr lang="sr-Cyrl-RS" sz="2800" b="1" u="sng" dirty="0">
                <a:latin typeface="Bahnschrift SemiBold" panose="020B0502040204020203" pitchFamily="34" charset="0"/>
              </a:rPr>
              <a:t>С ПРАМ РЕЗУЛТАТА У </a:t>
            </a:r>
            <a:r>
              <a:rPr lang="sr-Cyrl-RS" sz="2800" b="1" u="sng" dirty="0" smtClean="0">
                <a:latin typeface="Bahnschrift SemiBold" panose="020B0502040204020203" pitchFamily="34" charset="0"/>
              </a:rPr>
              <a:t>МАЧЕВАЊУ</a:t>
            </a:r>
          </a:p>
          <a:p>
            <a:r>
              <a:rPr lang="sr-Cyrl-RS" sz="2000" b="1" dirty="0" smtClean="0">
                <a:latin typeface="Bahnschrift SemiBold" panose="020B0502040204020203" pitchFamily="34" charset="0"/>
              </a:rPr>
              <a:t>(</a:t>
            </a:r>
            <a:r>
              <a:rPr lang="sr-Cyrl-RS" sz="2000" b="1" dirty="0">
                <a:latin typeface="Bahnschrift SemiBold" panose="020B0502040204020203" pitchFamily="34" charset="0"/>
              </a:rPr>
              <a:t>ПЛАТФОРМА ТАКМИЧАР ГЕНЕРАЦИЈЕ МИНИСТАРСТВА ПРОСВЕТЕ И ВЛАДЕ РЕПУБЛИКЕ СРБИЈЕ </a:t>
            </a:r>
            <a:r>
              <a:rPr lang="sr-Cyrl-RS" sz="2000" b="1" dirty="0" smtClean="0">
                <a:latin typeface="Bahnschrift SemiBold" panose="020B0502040204020203" pitchFamily="34" charset="0"/>
              </a:rPr>
              <a:t>   У </a:t>
            </a:r>
            <a:r>
              <a:rPr lang="sr-Cyrl-RS" sz="2000" b="1" dirty="0">
                <a:latin typeface="Bahnschrift SemiBold" panose="020B0502040204020203" pitchFamily="34" charset="0"/>
              </a:rPr>
              <a:t>ОКВИРУ СТРАТЕГИЈЕ РАЗВОЈА ОБРАЗОВАЊАИ ВАСПИТАЊА У РС ДО 2030.ГОДИНЕ)</a:t>
            </a:r>
            <a:endParaRPr lang="sr-Latn-RS" sz="2000" dirty="0">
              <a:latin typeface="Bahnschrift SemiBold" panose="020B0502040204020203" pitchFamily="34" charset="0"/>
            </a:endParaRPr>
          </a:p>
          <a:p>
            <a:endParaRPr lang="sr-Cyrl-RS" dirty="0" smtClean="0">
              <a:latin typeface="Bahnschrift SemiBold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3462867"/>
            <a:ext cx="4526844" cy="339513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6297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43"/>
    </mc:Choice>
    <mc:Fallback xmlns="">
      <p:transition spd="slow" advTm="1404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604303"/>
          </a:xfrm>
          <a:solidFill>
            <a:srgbClr val="E23CB7"/>
          </a:solidFill>
          <a:ln>
            <a:solidFill>
              <a:srgbClr val="FF0066"/>
            </a:solidFill>
          </a:ln>
        </p:spPr>
        <p:txBody>
          <a:bodyPr>
            <a:normAutofit/>
          </a:bodyPr>
          <a:lstStyle/>
          <a:p>
            <a:r>
              <a:rPr lang="sr-Cyrl-RS" dirty="0" smtClean="0">
                <a:latin typeface="Bahnschrift SemiBold" panose="020B0502040204020203" pitchFamily="34" charset="0"/>
              </a:rPr>
              <a:t>УНА ПЕТКОВИЋ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sz="2700" dirty="0" smtClean="0">
                <a:latin typeface="Bahnschrift SemiBold" panose="020B0502040204020203" pitchFamily="34" charset="0"/>
              </a:rPr>
              <a:t>УЧЕНИЦА 8-4 РАЗРЕДА</a:t>
            </a:r>
            <a:br>
              <a:rPr lang="sr-Cyrl-RS" sz="2700" dirty="0" smtClean="0">
                <a:latin typeface="Bahnschrift SemiBold" panose="020B0502040204020203" pitchFamily="34" charset="0"/>
              </a:rPr>
            </a:br>
            <a:r>
              <a:rPr lang="sr-Cyrl-RS" sz="2700" dirty="0" smtClean="0">
                <a:latin typeface="Bahnschrift SemiBold" panose="020B0502040204020203" pitchFamily="34" charset="0"/>
              </a:rPr>
              <a:t>МЕНТОР:СПОЉНИ САРАДНИК</a:t>
            </a:r>
            <a:br>
              <a:rPr lang="sr-Cyrl-RS" sz="2700" dirty="0" smtClean="0">
                <a:latin typeface="Bahnschrift SemiBold" panose="020B0502040204020203" pitchFamily="34" charset="0"/>
              </a:rPr>
            </a:b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72356"/>
            <a:ext cx="12192000" cy="5238045"/>
          </a:xfrm>
          <a:solidFill>
            <a:srgbClr val="FF00FF"/>
          </a:solidFill>
        </p:spPr>
        <p:txBody>
          <a:bodyPr>
            <a:normAutofit fontScale="40000" lnSpcReduction="20000"/>
          </a:bodyPr>
          <a:lstStyle/>
          <a:p>
            <a:endParaRPr lang="sr-Cyrl-RS" sz="7000" b="1" dirty="0" smtClean="0">
              <a:latin typeface="Bahnschrift SemiBold" panose="020B0502040204020203" pitchFamily="34" charset="0"/>
            </a:endParaRPr>
          </a:p>
          <a:p>
            <a:r>
              <a:rPr lang="sr-Cyrl-RS" sz="7000" b="1" dirty="0" smtClean="0">
                <a:latin typeface="Bahnschrift SemiBold" panose="020B0502040204020203" pitchFamily="34" charset="0"/>
              </a:rPr>
              <a:t>НАЈВЕЋИ УСПЕСИ ДО ДЕЦЕМБРА 2025.-ТАКМИЧЕЊА И ПОЗИЦИЈЕ</a:t>
            </a:r>
            <a:endParaRPr lang="sr-Latn-RS" sz="7000" dirty="0" smtClean="0">
              <a:latin typeface="Bahnschrift SemiBold" panose="020B0502040204020203" pitchFamily="34" charset="0"/>
            </a:endParaRPr>
          </a:p>
          <a:p>
            <a:r>
              <a:rPr lang="sr-Cyrl-RS" sz="7000" b="1" dirty="0" smtClean="0">
                <a:latin typeface="Bahnschrift SemiBold" panose="020B0502040204020203" pitchFamily="34" charset="0"/>
              </a:rPr>
              <a:t> </a:t>
            </a:r>
            <a:endParaRPr lang="sr-Latn-RS" sz="7000" dirty="0" smtClean="0">
              <a:latin typeface="Bahnschrift SemiBold" panose="020B0502040204020203" pitchFamily="34" charset="0"/>
            </a:endParaRPr>
          </a:p>
          <a:p>
            <a:r>
              <a:rPr lang="sr-Cyrl-RS" sz="5000" b="1" dirty="0" smtClean="0">
                <a:latin typeface="Bahnschrift SemiBold" panose="020B0502040204020203" pitchFamily="34" charset="0"/>
              </a:rPr>
              <a:t>1. МЕСТО НА ДРЖАВНОМ ПРВЕНСТВУ ЗА ПИОНИРЕ „А“ 2025. ГОДИНЕ У СУБОТИЦИ</a:t>
            </a:r>
            <a:endParaRPr lang="sr-Latn-RS" sz="5000" dirty="0" smtClean="0">
              <a:latin typeface="Bahnschrift SemiBold" panose="020B0502040204020203" pitchFamily="34" charset="0"/>
            </a:endParaRPr>
          </a:p>
          <a:p>
            <a:r>
              <a:rPr lang="sr-Cyrl-RS" sz="5000" b="1" dirty="0" smtClean="0">
                <a:latin typeface="Bahnschrift SemiBold" panose="020B0502040204020203" pitchFamily="34" charset="0"/>
              </a:rPr>
              <a:t>1.МЕСТО НА ВРОПСКОМ ТУРНИРУ ЗА РАНГ ЛИСТУ ЕЦЦ У УБУ</a:t>
            </a:r>
            <a:endParaRPr lang="sr-Latn-RS" sz="5000" dirty="0" smtClean="0">
              <a:latin typeface="Bahnschrift SemiBold" panose="020B0502040204020203" pitchFamily="34" charset="0"/>
            </a:endParaRPr>
          </a:p>
          <a:p>
            <a:r>
              <a:rPr lang="sr-Cyrl-RS" sz="5000" b="1" dirty="0" smtClean="0">
                <a:latin typeface="Bahnschrift SemiBold" panose="020B0502040204020203" pitchFamily="34" charset="0"/>
              </a:rPr>
              <a:t>1.МЕСТО НА ТУРНИРУ У ЛЕСКОВЦУ 2024. ГОДИНЕ</a:t>
            </a:r>
            <a:endParaRPr lang="sr-Latn-RS" sz="5000" dirty="0" smtClean="0">
              <a:latin typeface="Bahnschrift SemiBold" panose="020B0502040204020203" pitchFamily="34" charset="0"/>
            </a:endParaRPr>
          </a:p>
          <a:p>
            <a:r>
              <a:rPr lang="sr-Cyrl-RS" sz="5000" b="1" dirty="0" smtClean="0">
                <a:latin typeface="Bahnschrift SemiBold" panose="020B0502040204020203" pitchFamily="34" charset="0"/>
              </a:rPr>
              <a:t>3.МЕСТО НА СВЕТСКОЈ ШКОЛАРИЈАДИ НА ЗЛАТИБОРУ 2025. ГОДИНЕ</a:t>
            </a:r>
            <a:endParaRPr lang="sr-Latn-RS" sz="5000" dirty="0" smtClean="0">
              <a:latin typeface="Bahnschrift SemiBold" panose="020B0502040204020203" pitchFamily="34" charset="0"/>
            </a:endParaRPr>
          </a:p>
          <a:p>
            <a:r>
              <a:rPr lang="sr-Cyrl-RS" sz="5000" b="1" dirty="0" smtClean="0">
                <a:latin typeface="Bahnschrift SemiBold" panose="020B0502040204020203" pitchFamily="34" charset="0"/>
              </a:rPr>
              <a:t>1. МЕСТО НА ЈУНИОРСКОМ ДРЖАВНОМ ПРВЕНСТВУ ЗА ЕКИПНО 2025. ГОДИНЕ У ЛЕСКОВЦУ</a:t>
            </a:r>
            <a:endParaRPr lang="sr-Latn-RS" sz="5000" dirty="0" smtClean="0">
              <a:latin typeface="Bahnschrift SemiBold" panose="020B0502040204020203" pitchFamily="34" charset="0"/>
            </a:endParaRPr>
          </a:p>
          <a:p>
            <a:r>
              <a:rPr lang="sr-Cyrl-RS" sz="5000" b="1" dirty="0" smtClean="0">
                <a:latin typeface="Bahnschrift SemiBold" panose="020B0502040204020203" pitchFamily="34" charset="0"/>
              </a:rPr>
              <a:t>2. МЕСТО НА ДРЖАВНОМ ПРВЕНСТВУ ЗА КАДЕТЕ У ЛЕСКОВЦУ 2025. ГОДИНЕ</a:t>
            </a:r>
            <a:endParaRPr lang="sr-Latn-RS" sz="5000" dirty="0" smtClean="0">
              <a:latin typeface="Bahnschrift SemiBold" panose="020B0502040204020203" pitchFamily="34" charset="0"/>
            </a:endParaRPr>
          </a:p>
          <a:p>
            <a:r>
              <a:rPr lang="sr-Cyrl-RS" sz="5000" b="1" dirty="0" smtClean="0">
                <a:latin typeface="Bahnschrift SemiBold" panose="020B0502040204020203" pitchFamily="34" charset="0"/>
              </a:rPr>
              <a:t>2.МЕСТО НА ДРЖАВНОМ ПРВЕНСТВУ ЗА ПИОНИРЕ „А“ 2024. ГОДИНЕ</a:t>
            </a:r>
            <a:endParaRPr lang="sr-Latn-RS" sz="5000" dirty="0" smtClean="0">
              <a:latin typeface="Bahnschrift SemiBold" panose="020B0502040204020203" pitchFamily="34" charset="0"/>
            </a:endParaRPr>
          </a:p>
          <a:p>
            <a:r>
              <a:rPr lang="sr-Cyrl-RS" sz="5000" b="1" dirty="0" smtClean="0">
                <a:latin typeface="Bahnschrift SemiBold" panose="020B0502040204020203" pitchFamily="34" charset="0"/>
              </a:rPr>
              <a:t>3.МЕСТО НА ЕВРОПСКОМ ТУРНИРУ ЗА РАНГ ЛИСТУ У ЗРЕЊАНИНУ 2025. ГОДИНЕ</a:t>
            </a:r>
            <a:endParaRPr lang="sr-Latn-RS" sz="5000" dirty="0" smtClean="0">
              <a:latin typeface="Bahnschrift SemiBold" panose="020B0502040204020203" pitchFamily="34" charset="0"/>
            </a:endParaRPr>
          </a:p>
          <a:p>
            <a:r>
              <a:rPr lang="sr-Cyrl-RS" sz="5000" b="1" dirty="0" smtClean="0">
                <a:latin typeface="Bahnschrift SemiBold" panose="020B0502040204020203" pitchFamily="34" charset="0"/>
              </a:rPr>
              <a:t>3.МЕСТО НА ЕВРОПСКОМ ТУРНИРУ ЗА РАНГ ЛИСТУ 2024. ГОДИНЕ У ЗРЕЊАНИНУ</a:t>
            </a:r>
            <a:endParaRPr lang="sr-Latn-RS" sz="5000" dirty="0" smtClean="0">
              <a:latin typeface="Bahnschrift SemiBold" panose="020B0502040204020203" pitchFamily="34" charset="0"/>
            </a:endParaRPr>
          </a:p>
          <a:p>
            <a:r>
              <a:rPr lang="sr-Cyrl-RS" sz="5000" b="1" dirty="0" smtClean="0">
                <a:latin typeface="Bahnschrift SemiBold" panose="020B0502040204020203" pitchFamily="34" charset="0"/>
              </a:rPr>
              <a:t>УЛАЗАК У ТОП 8 ТАКМИЧАРА 2024. ГОДИНЕ У РУМУНИЈИ</a:t>
            </a:r>
            <a:endParaRPr lang="sr-Latn-RS" sz="5000" dirty="0" smtClean="0">
              <a:latin typeface="Bahnschrift SemiBold" panose="020B0502040204020203" pitchFamily="34" charset="0"/>
            </a:endParaRPr>
          </a:p>
          <a:p>
            <a:r>
              <a:rPr lang="sr-Cyrl-RS" sz="5000" b="1" dirty="0" smtClean="0">
                <a:latin typeface="Bahnschrift SemiBold" panose="020B0502040204020203" pitchFamily="34" charset="0"/>
              </a:rPr>
              <a:t>3.МЕСТО НА ЕВРОПСКОМ ТУРНИРУ ЗА РАНГ ЛИСТУ У ГРЧКОЈ, ФЛОРИНИ ЗА ЕКИПНО</a:t>
            </a:r>
            <a:endParaRPr lang="sr-Latn-RS" sz="50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37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60"/>
    </mc:Choice>
    <mc:Fallback xmlns="">
      <p:transition spd="slow" advTm="1636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677332"/>
          </a:xfrm>
          <a:solidFill>
            <a:srgbClr val="E23CB7"/>
          </a:solidFill>
          <a:ln>
            <a:solidFill>
              <a:srgbClr val="FF0066"/>
            </a:solidFill>
          </a:ln>
        </p:spPr>
        <p:txBody>
          <a:bodyPr>
            <a:normAutofit/>
          </a:bodyPr>
          <a:lstStyle/>
          <a:p>
            <a:r>
              <a:rPr lang="sr-Cyrl-RS" sz="2800">
                <a:latin typeface="Bahnschrift SemiBold" panose="020B0502040204020203" pitchFamily="34" charset="0"/>
              </a:rPr>
              <a:t>УНА ПЕТКОВИЋ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77334"/>
            <a:ext cx="12192000" cy="6287911"/>
          </a:xfrm>
          <a:solidFill>
            <a:srgbClr val="FF00FF"/>
          </a:solidFill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Bahnschrift SemiBold" panose="020B0502040204020203" pitchFamily="34" charset="0"/>
              </a:rPr>
              <a:t>2.МЕСТО НА ДРЖАВНОМ ПРВЕНСТВУ ЗА КАДЕТЕ У17 2025. ГОДИНЕ</a:t>
            </a:r>
          </a:p>
          <a:p>
            <a:r>
              <a:rPr lang="ru-RU" dirty="0" smtClean="0">
                <a:latin typeface="Bahnschrift SemiBold" panose="020B0502040204020203" pitchFamily="34" charset="0"/>
              </a:rPr>
              <a:t>2. МЕСТО НА ДРЖАВНОМ ПРВЕНСТВУ У СУБОТИЦИ 2024. ГОДИНЕ У14</a:t>
            </a:r>
          </a:p>
          <a:p>
            <a:r>
              <a:rPr lang="ru-RU" dirty="0" smtClean="0">
                <a:latin typeface="Bahnschrift SemiBold" panose="020B0502040204020203" pitchFamily="34" charset="0"/>
              </a:rPr>
              <a:t>2. МЕСТО НА ТУРНИРУ ЗА СРПСКУ РАНГ ЛИСТУ У17 2024. ГОДИНЕ</a:t>
            </a:r>
          </a:p>
          <a:p>
            <a:r>
              <a:rPr lang="ru-RU" dirty="0" smtClean="0">
                <a:latin typeface="Bahnschrift SemiBold" panose="020B0502040204020203" pitchFamily="34" charset="0"/>
              </a:rPr>
              <a:t>9.МЕСТО НА ЕВРОПСКОМ ТУРНИРУ У ГРЧКОЈ 2024. ГОДИНЕ</a:t>
            </a:r>
          </a:p>
          <a:p>
            <a:r>
              <a:rPr lang="ru-RU" dirty="0" smtClean="0">
                <a:latin typeface="Bahnschrift SemiBold" panose="020B0502040204020203" pitchFamily="34" charset="0"/>
              </a:rPr>
              <a:t>3.МЕСТО НА ТУРНИРУ У БЕОГРАДУ 2024. ГОДИНЕ</a:t>
            </a:r>
          </a:p>
          <a:p>
            <a:r>
              <a:rPr lang="ru-RU" dirty="0" smtClean="0">
                <a:latin typeface="Bahnschrift SemiBold" panose="020B0502040204020203" pitchFamily="34" charset="0"/>
              </a:rPr>
              <a:t>3.МЕСТО НА ТУРНИРУ У БЕОГРАДУ ПАРТИЗАНОВ ТУРНИР 2024. ГОДИНЕ</a:t>
            </a:r>
          </a:p>
          <a:p>
            <a:r>
              <a:rPr lang="ru-RU" dirty="0" smtClean="0">
                <a:latin typeface="Bahnschrift SemiBold" panose="020B0502040204020203" pitchFamily="34" charset="0"/>
              </a:rPr>
              <a:t>3. МЕСТО НА ТУРНИРУ У ЛЕСКОВЦУ ЗА КАДЕТЕ У17 2024. ГОДИНЕ</a:t>
            </a:r>
          </a:p>
          <a:p>
            <a:r>
              <a:rPr lang="ru-RU" dirty="0" smtClean="0">
                <a:latin typeface="Bahnschrift SemiBold" panose="020B0502040204020203" pitchFamily="34" charset="0"/>
              </a:rPr>
              <a:t>3.МЕСТО НА ТУРНИРУ У ЛЕСКОВЦУ ЗА ЈУНИОРЕ У20 2024. ГОДИНЕ </a:t>
            </a:r>
          </a:p>
          <a:p>
            <a:r>
              <a:rPr lang="ru-RU" dirty="0" smtClean="0">
                <a:latin typeface="Bahnschrift SemiBold" panose="020B0502040204020203" pitchFamily="34" charset="0"/>
              </a:rPr>
              <a:t>8. МЕСТО НА ТУРНИРУ У РУМУНИЈИ ЗА ЕВРОПСКУ РАНГ ЛИСТУ 2024. ГОДИНЕ</a:t>
            </a:r>
          </a:p>
          <a:p>
            <a:r>
              <a:rPr lang="ru-RU" dirty="0" smtClean="0">
                <a:latin typeface="Bahnschrift SemiBold" panose="020B0502040204020203" pitchFamily="34" charset="0"/>
              </a:rPr>
              <a:t>8.МЕСТО НА ТУРНИРУ У ГРЧКОЈ, ФЛОРИНИ ЗА ЕВРОПСКУ РАНГ ЛИСТУ 2023. ГОДИНЕ</a:t>
            </a:r>
          </a:p>
          <a:p>
            <a:r>
              <a:rPr lang="ru-RU" dirty="0" smtClean="0">
                <a:latin typeface="Bahnschrift SemiBold" panose="020B0502040204020203" pitchFamily="34" charset="0"/>
              </a:rPr>
              <a:t>3. МЕСТО НА ДРЖАВНОМ ПРВЕНСТВУ 2023. ГОДИНЕ У БЕОГРАДУ</a:t>
            </a:r>
          </a:p>
          <a:p>
            <a:r>
              <a:rPr lang="ru-RU" dirty="0" smtClean="0">
                <a:latin typeface="Bahnschrift SemiBold" panose="020B0502040204020203" pitchFamily="34" charset="0"/>
              </a:rPr>
              <a:t>3. МЕСТО НА ТУРНИРУ У САРАЈЕВУ 2023. ГОДИНЕ</a:t>
            </a:r>
          </a:p>
          <a:p>
            <a:r>
              <a:rPr lang="ru-RU" dirty="0" smtClean="0">
                <a:latin typeface="Bahnschrift SemiBold" panose="020B0502040204020203" pitchFamily="34" charset="0"/>
              </a:rPr>
              <a:t>3.МЕСТО НА ТУРНИРУ У ЛЕСКОВЦУ 2023. ГОДИНЕ</a:t>
            </a:r>
          </a:p>
          <a:p>
            <a:r>
              <a:rPr lang="ru-RU" dirty="0" smtClean="0">
                <a:latin typeface="Bahnschrift SemiBold" panose="020B0502040204020203" pitchFamily="34" charset="0"/>
              </a:rPr>
              <a:t>3.МЕСТО НА ТУРНИРУ У УБУ 2023. ГОДИНЕ</a:t>
            </a:r>
          </a:p>
          <a:p>
            <a:r>
              <a:rPr lang="ru-RU" dirty="0" smtClean="0">
                <a:latin typeface="Bahnschrift SemiBold" panose="020B0502040204020203" pitchFamily="34" charset="0"/>
              </a:rPr>
              <a:t>3. МЕСТО НА ТУРНИРУ У БЕОГРАДУ ТРОФЕЈ СИЛНОГ 2023. ГОДИНЕ</a:t>
            </a:r>
          </a:p>
          <a:p>
            <a:r>
              <a:rPr lang="ru-RU" dirty="0" smtClean="0">
                <a:latin typeface="Bahnschrift SemiBold" panose="020B0502040204020203" pitchFamily="34" charset="0"/>
              </a:rPr>
              <a:t>2.МЕСТО НА ТУРНИРУ У БЕОГРАДУ 2022. ГОДИНЕ</a:t>
            </a:r>
          </a:p>
          <a:p>
            <a:r>
              <a:rPr lang="ru-RU" dirty="0" smtClean="0">
                <a:latin typeface="Bahnschrift SemiBold" panose="020B0502040204020203" pitchFamily="34" charset="0"/>
              </a:rPr>
              <a:t>6.МЕСТО НА ЕВРОПСКОМ ТУРНИРУ У ЗРЕЊАНИНУ ЗА КАДЕТЕ У17 2025. ГОДИНЕ</a:t>
            </a:r>
          </a:p>
          <a:p>
            <a:r>
              <a:rPr lang="ru-RU" dirty="0" smtClean="0">
                <a:latin typeface="Bahnschrift SemiBold" panose="020B0502040204020203" pitchFamily="34" charset="0"/>
              </a:rPr>
              <a:t>7.МЕСТО НА ТУРНИРУ У УБУ ЗА КАДЕТЕ У17 2023. ГОДИНЕ</a:t>
            </a:r>
          </a:p>
          <a:p>
            <a:r>
              <a:rPr lang="ru-RU" dirty="0" smtClean="0">
                <a:latin typeface="Bahnschrift SemiBold" panose="020B0502040204020203" pitchFamily="34" charset="0"/>
              </a:rPr>
              <a:t>7.МЕСТО НА ЕВРОПСКОМ ТУРНИРУ ЗА КАДЕТЕ У17 2024. ГОДИНЕ</a:t>
            </a:r>
          </a:p>
        </p:txBody>
      </p:sp>
    </p:spTree>
    <p:extLst>
      <p:ext uri="{BB962C8B-B14F-4D97-AF65-F5344CB8AC3E}">
        <p14:creationId xmlns:p14="http://schemas.microsoft.com/office/powerpoint/2010/main" val="333167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6"/>
    </mc:Choice>
    <mc:Fallback xmlns="">
      <p:transition spd="slow" advTm="780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604303"/>
          </a:xfrm>
          <a:solidFill>
            <a:srgbClr val="E23CB7"/>
          </a:solidFill>
          <a:ln>
            <a:solidFill>
              <a:srgbClr val="FF0066"/>
            </a:solidFill>
          </a:ln>
        </p:spPr>
        <p:txBody>
          <a:bodyPr>
            <a:normAutofit/>
          </a:bodyPr>
          <a:lstStyle/>
          <a:p>
            <a:r>
              <a:rPr lang="sr-Cyrl-RS" dirty="0" smtClean="0">
                <a:latin typeface="Bahnschrift SemiBold" panose="020B0502040204020203" pitchFamily="34" charset="0"/>
              </a:rPr>
              <a:t>УНА ПЕТКОВИЋ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sz="2700" dirty="0" smtClean="0">
                <a:latin typeface="Bahnschrift SemiBold" panose="020B0502040204020203" pitchFamily="34" charset="0"/>
              </a:rPr>
              <a:t>УЧЕНИЦА 8-4 РАЗРЕДА</a:t>
            </a:r>
            <a:br>
              <a:rPr lang="sr-Cyrl-RS" sz="2700" dirty="0" smtClean="0">
                <a:latin typeface="Bahnschrift SemiBold" panose="020B0502040204020203" pitchFamily="34" charset="0"/>
              </a:rPr>
            </a:br>
            <a:r>
              <a:rPr lang="sr-Cyrl-RS" sz="2700" dirty="0" smtClean="0">
                <a:latin typeface="Bahnschrift SemiBold" panose="020B0502040204020203" pitchFamily="34" charset="0"/>
              </a:rPr>
              <a:t>МЕНТОР:СПОЉНИ САРАДНИК</a:t>
            </a:r>
            <a:br>
              <a:rPr lang="sr-Cyrl-RS" sz="2700" dirty="0" smtClean="0">
                <a:latin typeface="Bahnschrift SemiBold" panose="020B0502040204020203" pitchFamily="34" charset="0"/>
              </a:rPr>
            </a:b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72356"/>
            <a:ext cx="12192000" cy="5238045"/>
          </a:xfrm>
          <a:solidFill>
            <a:srgbClr val="FF00FF"/>
          </a:solidFill>
        </p:spPr>
        <p:txBody>
          <a:bodyPr>
            <a:normAutofit lnSpcReduction="10000"/>
          </a:bodyPr>
          <a:lstStyle/>
          <a:p>
            <a:endParaRPr lang="sr-Cyrl-RS" b="1" dirty="0" smtClean="0">
              <a:latin typeface="Bahnschrift SemiBold" panose="020B0502040204020203" pitchFamily="34" charset="0"/>
            </a:endParaRPr>
          </a:p>
          <a:p>
            <a:r>
              <a:rPr lang="sr-Cyrl-RS" b="1" dirty="0" smtClean="0">
                <a:latin typeface="Bahnschrift SemiBold" panose="020B0502040204020203" pitchFamily="34" charset="0"/>
              </a:rPr>
              <a:t>ПРЕДСТАВЉАЛА СРБИЈУ НА ЕВРОПСКОМ ПРВЕНСТВУ У ИСТАНБУЛУ И УШЛА У ТОП 64.</a:t>
            </a:r>
            <a:endParaRPr lang="sr-Latn-RS" dirty="0" smtClean="0">
              <a:latin typeface="Bahnschrift SemiBold" panose="020B0502040204020203" pitchFamily="34" charset="0"/>
            </a:endParaRPr>
          </a:p>
          <a:p>
            <a:r>
              <a:rPr lang="sr-Cyrl-RS" b="1" dirty="0" smtClean="0">
                <a:latin typeface="Bahnschrift SemiBold" panose="020B0502040204020203" pitchFamily="34" charset="0"/>
              </a:rPr>
              <a:t>ДРЖАЛА НЕКО ВРЕМЕ ПРВО МЕСТО НА ЕВРОПСКОЈ РАНГ ЛИСТИ ЗА ПИОНИРЕ, ЗАТИМ  2. МЕСТО, ТРЕНУТНО ДРЖИ 3. МЕСТО У ЕВРОПИ ЗА ПИОНИРЕ У СЕЗОНИ 2024 - 2025. ГОДИНЕ</a:t>
            </a:r>
          </a:p>
          <a:p>
            <a:endParaRPr lang="sr-Latn-RS" dirty="0" smtClean="0">
              <a:latin typeface="Bahnschrift SemiBold" panose="020B0502040204020203" pitchFamily="34" charset="0"/>
            </a:endParaRPr>
          </a:p>
          <a:p>
            <a:endParaRPr lang="sr-Latn-RS" dirty="0" smtClean="0">
              <a:latin typeface="Bahnschrift SemiBold" panose="020B0502040204020203" pitchFamily="34" charset="0"/>
            </a:endParaRPr>
          </a:p>
          <a:p>
            <a:r>
              <a:rPr lang="sr-Cyrl-RS" b="1" dirty="0" smtClean="0">
                <a:latin typeface="Bahnschrift SemiBold" panose="020B0502040204020203" pitchFamily="34" charset="0"/>
              </a:rPr>
              <a:t> </a:t>
            </a:r>
            <a:r>
              <a:rPr lang="ru-RU" dirty="0" smtClean="0">
                <a:latin typeface="Bahnschrift SemiBold" panose="020B0502040204020203" pitchFamily="34" charset="0"/>
              </a:rPr>
              <a:t>БИЛА НА ПРИПРЕМАМА РЕПРЕЗЕНТАЦИЈЕ И ПРЕДСТАВЉАЛА СРБИЈУ НА МНОГИМ ТАКМИЦЕЊИМА У ИСТАНБУЛУ, КЛАГЕНФУРТУ, БУДИМПЕШТИ, СОФИЈИ, КОПЕНХАГЕНУ, БРАТИСЛАВИ И МНОГИМ ДРУГИМ</a:t>
            </a:r>
          </a:p>
          <a:p>
            <a:endParaRPr lang="sr-Latn-RS" dirty="0" smtClean="0">
              <a:latin typeface="Bahnschrift SemiBold" panose="020B0502040204020203" pitchFamily="34" charset="0"/>
            </a:endParaRPr>
          </a:p>
          <a:p>
            <a:r>
              <a:rPr lang="sr-Cyrl-RS" b="1" dirty="0" smtClean="0">
                <a:latin typeface="Bahnschrift SemiBold" panose="020B0502040204020203" pitchFamily="34" charset="0"/>
              </a:rPr>
              <a:t>МНОШТВО ДИПЛОМА И МЕДАЉА СА ТАКМИЧЕЊА ПО ЕВРОПИ СУ ОСВОЈЕНЕ</a:t>
            </a:r>
            <a:endParaRPr lang="sr-Latn-RS" dirty="0" smtClean="0">
              <a:latin typeface="Bahnschrift SemiBold" panose="020B0502040204020203" pitchFamily="34" charset="0"/>
            </a:endParaRPr>
          </a:p>
          <a:p>
            <a:endParaRPr lang="sr-Cyrl-RS" sz="1200" dirty="0" smtClean="0">
              <a:latin typeface="Bahnschrift SemiBold" panose="020B0502040204020203" pitchFamily="34" charset="0"/>
            </a:endParaRPr>
          </a:p>
          <a:p>
            <a:endParaRPr lang="sr-Cyrl-RS" sz="2800" dirty="0" smtClean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60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41"/>
    </mc:Choice>
    <mc:Fallback xmlns="">
      <p:transition spd="slow" advTm="1274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332088"/>
          </a:xfrm>
          <a:solidFill>
            <a:srgbClr val="E23CB7"/>
          </a:solidFill>
          <a:ln>
            <a:solidFill>
              <a:srgbClr val="FF0066"/>
            </a:solidFill>
          </a:ln>
        </p:spPr>
        <p:txBody>
          <a:bodyPr>
            <a:normAutofit/>
          </a:bodyPr>
          <a:lstStyle/>
          <a:p>
            <a:r>
              <a:rPr lang="sr-Cyrl-RS" sz="5400" dirty="0">
                <a:latin typeface="Bahnschrift SemiBold" panose="020B0502040204020203" pitchFamily="34" charset="0"/>
              </a:rPr>
              <a:t>УНА ПЕТКОВИЋ</a:t>
            </a:r>
            <a:endParaRPr lang="sr-Latn-RS" sz="5400" dirty="0">
              <a:latin typeface="Bahnschrift SemiBold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32089"/>
            <a:ext cx="12192000" cy="5678312"/>
          </a:xfrm>
          <a:solidFill>
            <a:srgbClr val="FF00FF"/>
          </a:solidFill>
        </p:spPr>
        <p:txBody>
          <a:bodyPr/>
          <a:lstStyle/>
          <a:p>
            <a:endParaRPr lang="sr-Cyrl-RS" dirty="0" smtClean="0">
              <a:latin typeface="Bahnschrift SemiBold" panose="020B0502040204020203" pitchFamily="34" charset="0"/>
            </a:endParaRPr>
          </a:p>
          <a:p>
            <a:endParaRPr lang="sr-Cyrl-RS" dirty="0">
              <a:latin typeface="Bahnschrift SemiBold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799" y="1599495"/>
            <a:ext cx="3714045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3" r="11121"/>
          <a:stretch/>
        </p:blipFill>
        <p:spPr>
          <a:xfrm>
            <a:off x="158043" y="1599495"/>
            <a:ext cx="4052713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75362" y="2365024"/>
            <a:ext cx="5143500" cy="3612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7152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6"/>
    </mc:Choice>
    <mc:Fallback xmlns="">
      <p:transition spd="slow" advTm="780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754774"/>
          </a:xfrm>
          <a:solidFill>
            <a:srgbClr val="E23CB7"/>
          </a:solidFill>
          <a:ln>
            <a:solidFill>
              <a:srgbClr val="FF0066"/>
            </a:solidFill>
          </a:ln>
        </p:spPr>
        <p:txBody>
          <a:bodyPr>
            <a:normAutofit/>
          </a:bodyPr>
          <a:lstStyle/>
          <a:p>
            <a:r>
              <a:rPr lang="sr-Cyrl-RS" dirty="0">
                <a:latin typeface="Bahnschrift SemiBold" panose="020B0502040204020203" pitchFamily="34" charset="0"/>
              </a:rPr>
              <a:t>АЛЕКСА </a:t>
            </a:r>
            <a:r>
              <a:rPr lang="sr-Cyrl-RS" dirty="0" smtClean="0">
                <a:latin typeface="Bahnschrift SemiBold" panose="020B0502040204020203" pitchFamily="34" charset="0"/>
              </a:rPr>
              <a:t>БОКАН</a:t>
            </a:r>
            <a:br>
              <a:rPr lang="sr-Cyrl-RS" dirty="0" smtClean="0">
                <a:latin typeface="Bahnschrift SemiBold" panose="020B0502040204020203" pitchFamily="34" charset="0"/>
              </a:rPr>
            </a:b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04305"/>
            <a:ext cx="12192000" cy="4406096"/>
          </a:xfrm>
          <a:solidFill>
            <a:srgbClr val="FF00FF"/>
          </a:solidFill>
        </p:spPr>
        <p:txBody>
          <a:bodyPr/>
          <a:lstStyle/>
          <a:p>
            <a:endParaRPr lang="sr-Cyrl-RS" dirty="0" smtClean="0">
              <a:latin typeface="Bahnschrift SemiBold" panose="020B0502040204020203" pitchFamily="34" charset="0"/>
            </a:endParaRPr>
          </a:p>
          <a:p>
            <a:endParaRPr lang="sr-Cyrl-RS" dirty="0">
              <a:latin typeface="Bahnschrift SemiBold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5DB6E2C-0432-AF4B-FE75-F81E57E49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089" y="2122320"/>
            <a:ext cx="3443111" cy="46033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26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6"/>
    </mc:Choice>
    <mc:Fallback xmlns="">
      <p:transition spd="slow" advTm="780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604303"/>
          </a:xfrm>
          <a:solidFill>
            <a:srgbClr val="E23CB7"/>
          </a:solidFill>
          <a:ln>
            <a:solidFill>
              <a:srgbClr val="FF0066"/>
            </a:solidFill>
          </a:ln>
        </p:spPr>
        <p:txBody>
          <a:bodyPr>
            <a:normAutofit fontScale="90000"/>
          </a:bodyPr>
          <a:lstStyle/>
          <a:p>
            <a:r>
              <a:rPr lang="sr-Cyrl-RS" dirty="0" smtClean="0">
                <a:latin typeface="Bahnschrift SemiBold" panose="020B0502040204020203" pitchFamily="34" charset="0"/>
              </a:rPr>
              <a:t>АЛЕКСА БОКАН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sz="2700" dirty="0" smtClean="0">
                <a:latin typeface="Bahnschrift SemiBold" panose="020B0502040204020203" pitchFamily="34" charset="0"/>
              </a:rPr>
              <a:t>УЧЕНИК 8-2 РАЗРЕДА У ГЕНЕРАЦИЈИ КОЈА ЈЕ ЗАВРШИЛА ОСНОВНО ОБРАЗОВАЊЕ ШКОЛСКЕ 2024/25.ГОДИНЕ</a:t>
            </a:r>
            <a:br>
              <a:rPr lang="sr-Cyrl-RS" sz="2700" dirty="0" smtClean="0">
                <a:latin typeface="Bahnschrift SemiBold" panose="020B0502040204020203" pitchFamily="34" charset="0"/>
              </a:rPr>
            </a:br>
            <a:r>
              <a:rPr lang="sr-Cyrl-RS" sz="2700" dirty="0" smtClean="0">
                <a:latin typeface="Bahnschrift SemiBold" panose="020B0502040204020203" pitchFamily="34" charset="0"/>
              </a:rPr>
              <a:t/>
            </a:r>
            <a:br>
              <a:rPr lang="sr-Cyrl-RS" sz="2700" dirty="0" smtClean="0">
                <a:latin typeface="Bahnschrift SemiBold" panose="020B0502040204020203" pitchFamily="34" charset="0"/>
              </a:rPr>
            </a:b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72356"/>
            <a:ext cx="12192000" cy="5238045"/>
          </a:xfrm>
          <a:solidFill>
            <a:srgbClr val="FF00FF"/>
          </a:solidFill>
        </p:spPr>
        <p:txBody>
          <a:bodyPr>
            <a:normAutofit fontScale="92500" lnSpcReduction="20000"/>
          </a:bodyPr>
          <a:lstStyle/>
          <a:p>
            <a:endParaRPr lang="sr-Cyrl-RS" sz="2800" dirty="0" smtClean="0">
              <a:latin typeface="Bahnschrift SemiBold" panose="020B0502040204020203" pitchFamily="34" charset="0"/>
            </a:endParaRPr>
          </a:p>
          <a:p>
            <a:r>
              <a:rPr lang="sr-Cyrl-RS" sz="2800" dirty="0" smtClean="0">
                <a:latin typeface="Bahnschrift SemiBold" panose="020B0502040204020203" pitchFamily="34" charset="0"/>
              </a:rPr>
              <a:t>ТАКМИЧАР ГЕНЕРАЦИЈЕ </a:t>
            </a:r>
            <a:r>
              <a:rPr lang="sr-Cyrl-RS" sz="2800" b="1" dirty="0" smtClean="0">
                <a:latin typeface="Bahnschrift SemiBold" panose="020B0502040204020203" pitchFamily="34" charset="0"/>
              </a:rPr>
              <a:t>2025</a:t>
            </a:r>
            <a:r>
              <a:rPr lang="sr-Cyrl-RS" sz="2800" b="1" dirty="0">
                <a:latin typeface="Bahnschrift SemiBold" panose="020B0502040204020203" pitchFamily="34" charset="0"/>
              </a:rPr>
              <a:t>. С ПРАМ РЕЗУЛТАТА </a:t>
            </a:r>
            <a:r>
              <a:rPr lang="sr-Cyrl-RS" sz="2800" b="1" dirty="0" smtClean="0">
                <a:latin typeface="Bahnschrift SemiBold" panose="020B0502040204020203" pitchFamily="34" charset="0"/>
              </a:rPr>
              <a:t>                                               ИЗ РУСИНСКОГ И ЕНГЛЕСКОГ ЈЕЗИКА</a:t>
            </a:r>
          </a:p>
          <a:p>
            <a:r>
              <a:rPr lang="sr-Cyrl-RS" sz="2000" b="1" dirty="0" smtClean="0">
                <a:latin typeface="Bahnschrift SemiBold" panose="020B0502040204020203" pitchFamily="34" charset="0"/>
              </a:rPr>
              <a:t>(</a:t>
            </a:r>
            <a:r>
              <a:rPr lang="sr-Cyrl-RS" sz="2000" b="1" dirty="0">
                <a:latin typeface="Bahnschrift SemiBold" panose="020B0502040204020203" pitchFamily="34" charset="0"/>
              </a:rPr>
              <a:t>ПЛАТФОРМА ТАКМИЧАР ГЕНЕРАЦИЈЕ МИНИСТАРСТВА ПРОСВЕТЕ И ВЛАДЕ РЕПУБЛИКЕ СРБИЈЕ У ОКВИРУ СТРАТЕГИЈЕ РАЗВОЈА ОБРАЗОВАЊАИ ВАСПИТАЊА У РС ДО 2030.ГОДИНЕ)</a:t>
            </a:r>
            <a:endParaRPr lang="sr-Latn-RS" sz="2000" dirty="0">
              <a:latin typeface="Bahnschrift SemiBold" panose="020B0502040204020203" pitchFamily="34" charset="0"/>
            </a:endParaRPr>
          </a:p>
          <a:p>
            <a:endParaRPr lang="sr-Cyrl-RS" dirty="0" smtClean="0">
              <a:latin typeface="Bahnschrift SemiBold" panose="020B0502040204020203" pitchFamily="34" charset="0"/>
            </a:endParaRPr>
          </a:p>
          <a:p>
            <a:r>
              <a:rPr lang="sr-Cyrl-RS" sz="3000" u="sng" dirty="0" smtClean="0">
                <a:latin typeface="Bahnschrift SemiBold" panose="020B0502040204020203" pitchFamily="34" charset="0"/>
              </a:rPr>
              <a:t>ЂАК ГЕНЕРАЦИЈЕ</a:t>
            </a:r>
          </a:p>
          <a:p>
            <a:endParaRPr lang="sr-Cyrl-RS" u="sng" dirty="0" smtClean="0">
              <a:latin typeface="Bahnschrift SemiBold" panose="020B0502040204020203" pitchFamily="34" charset="0"/>
            </a:endParaRPr>
          </a:p>
          <a:p>
            <a:r>
              <a:rPr lang="sr-Cyrl-RS" u="sng" dirty="0">
                <a:latin typeface="Bahnschrift SemiBold" panose="020B0502040204020203" pitchFamily="34" charset="0"/>
              </a:rPr>
              <a:t>НОСИЛАЦ ДИПЛОМЕ „ВУК КАРАЏИЋ“</a:t>
            </a:r>
          </a:p>
          <a:p>
            <a:endParaRPr lang="sr-Cyrl-RS" u="sng" dirty="0">
              <a:latin typeface="Bahnschrift SemiBold" panose="020B0502040204020203" pitchFamily="34" charset="0"/>
            </a:endParaRPr>
          </a:p>
          <a:p>
            <a:r>
              <a:rPr lang="sr-Cyrl-RS" u="sng" dirty="0">
                <a:latin typeface="Bahnschrift SemiBold" panose="020B0502040204020203" pitchFamily="34" charset="0"/>
              </a:rPr>
              <a:t>НОСИЛАЦ ДИПЛОМЕ „ДОСИТЕЈ ОБРАДОВИЋ“ ЗА ИЗУЗЕТАН УСПЕХ                                                                   ИЗ РУСИНСКОГ И ЕНГЛЕСКОГ ЈЕЗИКА</a:t>
            </a:r>
          </a:p>
          <a:p>
            <a:endParaRPr lang="sr-Cyrl-RS" dirty="0">
              <a:latin typeface="Bahnschrift SemiBold" panose="020B0502040204020203" pitchFamily="34" charset="0"/>
            </a:endParaRPr>
          </a:p>
          <a:p>
            <a:r>
              <a:rPr lang="sr-Cyrl-RS" u="sng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ДОБИТНИК </a:t>
            </a:r>
            <a:r>
              <a:rPr lang="sr-Cyrl-RS" u="sng" dirty="0" smtClean="0">
                <a:latin typeface="Bahnschrift SemiBold" panose="020B0502040204020203" pitchFamily="34" charset="0"/>
                <a:cs typeface="Times New Roman" panose="02020603050405020304" pitchFamily="18" charset="0"/>
              </a:rPr>
              <a:t>ДВЕ ВИДОВДАНСКЕ НАГРАДЕ 2023/24. (РУСИНСКИ И ЕНГЛЕСКИ ЈЕЗИК)</a:t>
            </a:r>
          </a:p>
          <a:p>
            <a:r>
              <a:rPr lang="sr-Cyrl-RS" u="sng" dirty="0" smtClean="0">
                <a:latin typeface="Bahnschrift SemiBold" panose="020B0502040204020203" pitchFamily="34" charset="0"/>
                <a:cs typeface="Times New Roman" panose="02020603050405020304" pitchFamily="18" charset="0"/>
              </a:rPr>
              <a:t>ДОБИТНИК ПОКРАЈИНСКЕ </a:t>
            </a:r>
            <a:r>
              <a:rPr lang="sr-Cyrl-RS" u="sng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НАГРАДЕ </a:t>
            </a:r>
            <a:r>
              <a:rPr lang="sr-Cyrl-RS" u="sng" dirty="0" smtClean="0">
                <a:latin typeface="Bahnschrift SemiBold" panose="020B0502040204020203" pitchFamily="34" charset="0"/>
                <a:cs typeface="Times New Roman" panose="02020603050405020304" pitchFamily="18" charset="0"/>
              </a:rPr>
              <a:t>2023/24.ГОДИНЕ(РУСИНСКИ ЈЕЗИК)</a:t>
            </a:r>
            <a:endParaRPr lang="sr-Cyrl-RS" dirty="0" smtClean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5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74"/>
    </mc:Choice>
    <mc:Fallback xmlns="">
      <p:transition spd="slow" advTm="1507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515</Words>
  <Application>Microsoft Office PowerPoint</Application>
  <PresentationFormat>Widescreen</PresentationFormat>
  <Paragraphs>106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Bahnschrift SemiBold</vt:lpstr>
      <vt:lpstr>Calibri</vt:lpstr>
      <vt:lpstr>Calibri Light</vt:lpstr>
      <vt:lpstr>Times New Roman</vt:lpstr>
      <vt:lpstr>Office Theme</vt:lpstr>
      <vt:lpstr>ТАКМИЧАР ГЕНЕРАЦИЈЕ 2025.    (ПЛАТФОРМА ТАКМИЧАР ГЕНЕРАЦИЈЕ МИНИСТАРСТВА ПРОСВЕТЕ И ВЛАДЕ РЕПУБЛИКЕ СРБИЈЕ У ОКВИРУ СТРАТЕГИЈЕ РАЗВОЈА ОБРАЗОВАЊА И ВАСПИТАЊА У РС ДО 2030.ГОДИНЕ) </vt:lpstr>
      <vt:lpstr>УНА ПЕТКОВИЋ </vt:lpstr>
      <vt:lpstr>УНА ПЕТКОВИЋ УЧЕНИЦА 8-4 РАЗРЕДА МЕНТОР:СПОЉНИ САРАДНИК </vt:lpstr>
      <vt:lpstr>УНА ПЕТКОВИЋ УЧЕНИЦА 8-4 РАЗРЕДА МЕНТОР:СПОЉНИ САРАДНИК </vt:lpstr>
      <vt:lpstr>УНА ПЕТКОВИЋ</vt:lpstr>
      <vt:lpstr>УНА ПЕТКОВИЋ УЧЕНИЦА 8-4 РАЗРЕДА МЕНТОР:СПОЉНИ САРАДНИК </vt:lpstr>
      <vt:lpstr>УНА ПЕТКОВИЋ</vt:lpstr>
      <vt:lpstr>АЛЕКСА БОКАН </vt:lpstr>
      <vt:lpstr>АЛЕКСА БОКАН УЧЕНИК 8-2 РАЗРЕДА У ГЕНЕРАЦИЈИ КОЈА ЈЕ ЗАВРШИЛА ОСНОВНО ОБРАЗОВАЊЕ ШКОЛСКЕ 2024/25.ГОДИНЕ  </vt:lpstr>
      <vt:lpstr>АЛЕКСА БОКАН</vt:lpstr>
      <vt:lpstr>ЛОНГИН ИВАНОВИЋ УЧЕНИК 2-1 РАЗРЕДА МЕНТОР:СПОЉНИ САРАДНИК </vt:lpstr>
      <vt:lpstr>ПОНОС ОСНОВНЕ ШКОЛЕ „КОСТА ТРИФКОВИЋ“НОВИ САД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ЛЕОНИД ИВАНОВИЋ УЧЕНИК 5-3 РАЗРЕДА МЕНТОР:СПОЉНИ САРАДНИК</dc:title>
  <dc:creator>Lenovo</dc:creator>
  <cp:lastModifiedBy>Microsoft account</cp:lastModifiedBy>
  <cp:revision>43</cp:revision>
  <dcterms:created xsi:type="dcterms:W3CDTF">2025-12-24T08:41:34Z</dcterms:created>
  <dcterms:modified xsi:type="dcterms:W3CDTF">2026-02-04T13:27:57Z</dcterms:modified>
</cp:coreProperties>
</file>